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3"/>
  </p:notesMasterIdLst>
  <p:sldIdLst>
    <p:sldId id="256" r:id="rId5"/>
    <p:sldId id="258" r:id="rId6"/>
    <p:sldId id="259" r:id="rId7"/>
    <p:sldId id="260" r:id="rId8"/>
    <p:sldId id="309" r:id="rId9"/>
    <p:sldId id="268" r:id="rId10"/>
    <p:sldId id="261" r:id="rId11"/>
    <p:sldId id="308" r:id="rId12"/>
    <p:sldId id="262" r:id="rId13"/>
    <p:sldId id="305" r:id="rId14"/>
    <p:sldId id="263" r:id="rId15"/>
    <p:sldId id="306" r:id="rId16"/>
    <p:sldId id="264" r:id="rId17"/>
    <p:sldId id="307" r:id="rId18"/>
    <p:sldId id="265" r:id="rId19"/>
    <p:sldId id="266" r:id="rId20"/>
    <p:sldId id="310" r:id="rId21"/>
    <p:sldId id="267" r:id="rId2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68C"/>
    <a:srgbClr val="DD8047"/>
    <a:srgbClr val="E6A37A"/>
    <a:srgbClr val="27DCE0"/>
    <a:srgbClr val="4628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13" autoAdjust="0"/>
  </p:normalViewPr>
  <p:slideViewPr>
    <p:cSldViewPr snapToGrid="0">
      <p:cViewPr>
        <p:scale>
          <a:sx n="100" d="100"/>
          <a:sy n="100" d="100"/>
        </p:scale>
        <p:origin x="9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hdphoto1.wdp>
</file>

<file path=ppt/media/image1.jpeg>
</file>

<file path=ppt/media/image10.sv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0"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fr-FR" sz="1800" b="0" strike="noStrike" spc="-1">
                <a:solidFill>
                  <a:srgbClr val="000000"/>
                </a:solidFill>
                <a:latin typeface="Avenir Next LT Pro"/>
              </a:rPr>
              <a:t>Click to move the slide</a:t>
            </a:r>
          </a:p>
        </p:txBody>
      </p:sp>
      <p:sp>
        <p:nvSpPr>
          <p:cNvPr id="141"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142"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143"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144"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145"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2A234A7A-F32F-458E-805E-9D1F16EFFE04}" type="slidenum">
              <a:rPr lang="en-US" sz="1400" b="0" strike="noStrike" spc="-1">
                <a:latin typeface="Times New Roman"/>
              </a:rPr>
              <a:t>‹N°›</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685800" y="1143000"/>
            <a:ext cx="5486400" cy="3086100"/>
          </a:xfrm>
          <a:prstGeom prst="rect">
            <a:avLst/>
          </a:prstGeom>
          <a:ln w="0">
            <a:noFill/>
          </a:ln>
        </p:spPr>
      </p:sp>
      <p:sp>
        <p:nvSpPr>
          <p:cNvPr id="175"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US" sz="2000" b="0" strike="noStrike" spc="-1">
              <a:latin typeface="Arial"/>
            </a:endParaRPr>
          </a:p>
        </p:txBody>
      </p:sp>
      <p:sp>
        <p:nvSpPr>
          <p:cNvPr id="176"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lang="fr-FR" sz="1200" b="0" strike="noStrike" spc="-1">
                <a:solidFill>
                  <a:srgbClr val="000000"/>
                </a:solidFill>
                <a:latin typeface="+mn-lt"/>
                <a:ea typeface="+mn-ea"/>
              </a:defRPr>
            </a:lvl1pPr>
          </a:lstStyle>
          <a:p>
            <a:pPr algn="r">
              <a:lnSpc>
                <a:spcPct val="100000"/>
              </a:lnSpc>
              <a:buNone/>
            </a:pPr>
            <a:fld id="{C100D630-D972-4F3F-9438-335C4D8CFCE0}" type="slidenum">
              <a:rPr lang="fr-FR" sz="1200" b="0" strike="noStrike" spc="-1">
                <a:solidFill>
                  <a:srgbClr val="000000"/>
                </a:solidFill>
                <a:latin typeface="+mn-lt"/>
                <a:ea typeface="+mn-ea"/>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Inconvénients: </a:t>
            </a:r>
          </a:p>
          <a:p>
            <a:r>
              <a:rPr lang="fr-FR" dirty="0"/>
              <a:t>scrap : plus complexe, chgt de structure des sites web, nécessite plusieurs scripts (1 par site?)</a:t>
            </a:r>
          </a:p>
          <a:p>
            <a:r>
              <a:rPr lang="fr-FR" dirty="0"/>
              <a:t>Blockchain: une par monnaies donc multiplication des scripts aussi</a:t>
            </a:r>
          </a:p>
          <a:p>
            <a:r>
              <a:rPr lang="fr-FR" dirty="0"/>
              <a:t>BDD: solution clé en main mais pas de contrôle sur le format et les données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Réseau ou forum : plus utiles pour récolter un sentiment que des données brutes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Avantages Binance: langages supporté : </a:t>
            </a:r>
            <a:r>
              <a:rPr lang="fr-FR" b="0" i="0" dirty="0">
                <a:solidFill>
                  <a:srgbClr val="D1D5DB"/>
                </a:solidFill>
                <a:effectLst/>
                <a:latin typeface="Söhne"/>
              </a:rPr>
              <a:t>Python, JavaScript, Java, C# et autres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Doc: exemples de code et des guides pour intégrer l'API dans les applications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Volume: gros volumes = bcp de datas</a:t>
            </a:r>
            <a:endParaRPr lang="fr-FR" dirty="0"/>
          </a:p>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4761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Librairie </a:t>
            </a:r>
            <a:r>
              <a:rPr lang="fr-FR" dirty="0" err="1"/>
              <a:t>binance</a:t>
            </a:r>
            <a:r>
              <a:rPr lang="fr-FR" dirty="0"/>
              <a:t>: initialisation du client, récupération des différents </a:t>
            </a:r>
            <a:r>
              <a:rPr lang="fr-FR" dirty="0" err="1"/>
              <a:t>tickers</a:t>
            </a:r>
            <a:r>
              <a:rPr lang="fr-FR" dirty="0"/>
              <a:t>, détermination du type de donnée, de la durée </a:t>
            </a:r>
            <a:r>
              <a:rPr lang="fr-FR" dirty="0" err="1"/>
              <a:t>etc</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0656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altLang="fr-FR" b="1" dirty="0"/>
              <a:t>Mentionnez que cette classe permet de gérer les </a:t>
            </a:r>
            <a:r>
              <a:rPr lang="fr-FR" altLang="fr-FR" b="1" dirty="0" err="1"/>
              <a:t>websockets</a:t>
            </a:r>
            <a:r>
              <a:rPr lang="fr-FR" altLang="fr-FR" b="1" dirty="0"/>
              <a:t> dans différents threads, ce qui rend le processus plus efficace et réactif.</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018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17</a:t>
            </a:fld>
            <a:endParaRPr lang="en-US" sz="1400" b="0" strike="noStrike" spc="-1">
              <a:latin typeface="Times New Roman"/>
            </a:endParaRPr>
          </a:p>
        </p:txBody>
      </p:sp>
    </p:spTree>
    <p:extLst>
      <p:ext uri="{BB962C8B-B14F-4D97-AF65-F5344CB8AC3E}">
        <p14:creationId xmlns:p14="http://schemas.microsoft.com/office/powerpoint/2010/main" val="580138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6A6DE65-46BF-49B0-BEB4-60489BD8CC20}" type="slidenum">
              <a:t>‹N°›</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8"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9"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723232F5-6350-4FB7-93B0-905F08BC6B61}"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1"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2"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3"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4"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CCBFB8AD-09D1-4EE1-95EB-1E836151A0F6}" type="slidenum">
              <a:t>‹N°›</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6"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7"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8"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9"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0"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1"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1D0E1C8A-F64E-4002-8200-FCCA5800587F}" type="slidenum">
              <a:t>‹N°›</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71D67D97-1514-40B5-A587-A16A3A7CB8E4}" type="slidenum">
              <a:t>‹N°›</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1"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2EA22226-1F9A-4E61-8DB5-7241DC97AE64}"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3"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B8D0CEA5-FAAA-4A4A-B018-5390EE0E885B}"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5"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6"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FCF00A4-3A65-4330-B213-5632D2D5FFDC}"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6AEF4B77-1FD1-4799-B037-6643B1E06F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4E989F77-C9FF-4864-8D2D-601D8361B7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0"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1"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2"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BDF94ED9-DA1F-40AA-A539-CB7819BD726E}"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7"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C92DD906-0E84-4458-AF44-EBCA7668879D}"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4"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6"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E6120D0-5B21-4EEE-80AC-BDE77D1987BB}"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8"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0"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F74CD1A7-40C1-4E2F-B59D-B350CACF7567}"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2"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3"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8F789F10-FE58-4428-A942-34A70B6463B0}"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5"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6"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7"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8"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2EE7B3A5-9244-4719-B57C-2908C045B0E5}" type="slidenum">
              <a:t>‹N°›</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90"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1"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2"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3"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4"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5"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2166DA76-FA0C-428C-8F24-7E17B08F61B0}" type="slidenum">
              <a:t>‹N°›</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D3EF3BA9-3A24-4E16-95DC-3C29E6A33FFB}" type="slidenum">
              <a:t>‹N°›</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5"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5C0EC1CD-32B6-4139-8BCE-D81AA55ED487}"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7"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2F439424-69CA-4D98-A7AF-0F8D0D11A97D}"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9"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0"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B830C459-D06E-41EA-AAD3-5253F589A4D1}"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87982E25-FADE-4DE7-ACEC-71DBC2EE552A}"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9"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DEBD81C2-DDEA-4C70-88C0-CBD512B0E22B}"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02FD08BB-B20E-46DF-9F2D-97DAA71CB3C3}"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5"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6"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2CE5A923-829D-4D71-9FB7-BC5162AC91D5}"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8"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0"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4872B542-5CE7-4C35-BB7E-4CB181E3BCEC}"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2"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3"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4"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E0023738-F318-4904-953A-4EE720744166}"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6"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7"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9CDE8A8F-E5BC-4B4B-B820-91A63E8236DA}"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9"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0"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1"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2"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BBE62623-AAD6-4569-8438-2A55F4EC8D6B}" type="slidenum">
              <a:t>‹N°›</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34"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5"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6"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7"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8"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9"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65F9BAE3-7A5E-405E-BDE0-9FE732FE7ABA}" type="slidenum">
              <a:t>‹N°›</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7F610D7-475A-479D-B6A3-83CC46A64A41}" type="datetime1">
              <a:rPr lang="fr-FR" noProof="0" smtClean="0"/>
              <a:t>06/10/2023</a:t>
            </a:fld>
            <a:endParaRPr lang="fr-FR" noProof="0"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fr-FR" noProof="0"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9185678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AD528031-0E0D-4788-8247-5022B17E025F}" type="datetime1">
              <a:rPr lang="fr-FR" noProof="0" smtClean="0"/>
              <a:t>06/10/2023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9459411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EE29B734-0A7D-4010-ACAB-EE34BCE3D2A7}" type="datetime1">
              <a:rPr lang="fr-FR" noProof="0" smtClean="0"/>
              <a:t>06/10/2023</a:t>
            </a:fld>
            <a:endParaRPr lang="fr-FR" noProof="0"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937284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1"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2"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1AF23206-4C60-45A1-9656-903E8294135B}"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8D6397E1-94C5-4F9F-B858-2B2904BEBC28}" type="datetime1">
              <a:rPr lang="fr-FR" noProof="0" smtClean="0"/>
              <a:t>06/10/2023</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3615436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C222DF5F-E4BE-4466-A7A0-C61E58FEFC9F}" type="datetime1">
              <a:rPr lang="fr-FR" noProof="0" smtClean="0"/>
              <a:t>06/10/2023</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4802121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8D58B373-175C-4769-A0D9-859F23B39FDB}" type="datetime1">
              <a:rPr lang="fr-FR" noProof="0" smtClean="0"/>
              <a:t>06/10/2023</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8624305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9CAEE99-E858-4436-BAF5-1ACF2EFC4104}" type="datetime1">
              <a:rPr lang="fr-FR" noProof="0" smtClean="0"/>
              <a:t>06/10/2023</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5978069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hasCustomPrompt="1"/>
          </p:nvPr>
        </p:nvSpPr>
        <p:spPr>
          <a:xfrm>
            <a:off x="8458200" y="2336800"/>
            <a:ext cx="3161963" cy="3606800"/>
          </a:xfrm>
        </p:spPr>
        <p:txBody>
          <a:bodyPr rtlCol="0">
            <a:normAutofit/>
          </a:bodyPr>
          <a:lstStyle>
            <a:lvl1pPr marL="0" indent="0" rtl="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EABDF2FA-915F-493A-9BD8-70C144109E70}" type="datetime1">
              <a:rPr lang="fr-FR" noProof="0" smtClean="0"/>
              <a:t>06/10/2023</a:t>
            </a:fld>
            <a:endParaRPr lang="fr-FR" noProof="0" dirty="0"/>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fr-FR" noProof="0" dirty="0"/>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81476470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CD434C9-D3F3-4C7B-AC63-3168A5838220}" type="datetime1">
              <a:rPr lang="fr-FR" noProof="0" smtClean="0"/>
              <a:t>06/10/2023</a:t>
            </a:fld>
            <a:endParaRPr lang="fr-FR" noProof="0"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fr-FR" noProof="0"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fr-FR" noProof="0" smtClean="0"/>
              <a:t>‹N°›</a:t>
            </a:fld>
            <a:endParaRPr lang="fr-FR" noProof="0"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Tree>
    <p:extLst>
      <p:ext uri="{BB962C8B-B14F-4D97-AF65-F5344CB8AC3E}">
        <p14:creationId xmlns:p14="http://schemas.microsoft.com/office/powerpoint/2010/main" val="40508253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4FB8DD61-8EF0-4049-889D-E9128A9C9813}" type="datetime1">
              <a:rPr lang="fr-FR" noProof="0" smtClean="0"/>
              <a:t>06/10/2023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41871210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91600" y="762000"/>
            <a:ext cx="2362200" cy="5257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365586C5-0823-4332-9E11-A72AAA6FDF94}" type="datetime1">
              <a:rPr lang="fr-FR" noProof="0" smtClean="0"/>
              <a:t>06/10/2023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16765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9F403009-6E9A-4762-A848-51D93E627CF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C493A92B-A67D-430E-8869-727F39849B7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6"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7"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8"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E66CFCBC-BA69-4816-8F9B-E49232ECFC99}"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0"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1"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2"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8C0AB553-935F-4225-87DD-C3F5CFA6614D}"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6"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4BDD4E1-8FF0-4C5D-AA66-B29A0FA29635}"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Rectangle 8" hidden="1"/>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7" name="Rectangle 6" hidden="1"/>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2" name="Rectangle 7" hidden="1"/>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3" name="Rectangle 4"/>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1307880" y="1267560"/>
            <a:ext cx="9576000" cy="4307760"/>
          </a:xfrm>
          <a:prstGeom prst="rect">
            <a:avLst/>
          </a:prstGeom>
          <a:solidFill>
            <a:srgbClr val="FFFFFF"/>
          </a:solidFill>
          <a:ln w="6350">
            <a:noFill/>
          </a:ln>
          <a:effectLst>
            <a:outerShdw blurRad="50760" algn="ctr" rotWithShape="0">
              <a:srgbClr val="000000">
                <a:alpha val="66000"/>
              </a:srgbClr>
            </a:outerShdw>
          </a:effectLst>
        </p:spPr>
        <p:style>
          <a:lnRef idx="0">
            <a:scrgbClr r="0" g="0" b="0"/>
          </a:lnRef>
          <a:fillRef idx="0">
            <a:scrgbClr r="0" g="0" b="0"/>
          </a:fillRef>
          <a:effectRef idx="0">
            <a:scrgbClr r="0" g="0" b="0"/>
          </a:effectRef>
          <a:fontRef idx="minor"/>
        </p:style>
      </p:sp>
      <p:sp>
        <p:nvSpPr>
          <p:cNvPr id="5" name="Rectangle 10"/>
          <p:cNvSpPr/>
          <p:nvPr/>
        </p:nvSpPr>
        <p:spPr>
          <a:xfrm>
            <a:off x="1447920" y="1411560"/>
            <a:ext cx="9295920" cy="4034520"/>
          </a:xfrm>
          <a:prstGeom prst="rect">
            <a:avLst/>
          </a:prstGeom>
          <a:noFill/>
          <a:ln w="6350" cap="sq">
            <a:solidFill>
              <a:srgbClr val="000000">
                <a:lumMod val="75000"/>
                <a:lumOff val="25000"/>
              </a:srgbClr>
            </a:solidFill>
            <a:miter/>
          </a:ln>
        </p:spPr>
        <p:style>
          <a:lnRef idx="0">
            <a:scrgbClr r="0" g="0" b="0"/>
          </a:lnRef>
          <a:fillRef idx="0">
            <a:scrgbClr r="0" g="0" b="0"/>
          </a:fillRef>
          <a:effectRef idx="0">
            <a:scrgbClr r="0" g="0" b="0"/>
          </a:effectRef>
          <a:fontRef idx="minor"/>
        </p:style>
      </p:sp>
      <p:sp>
        <p:nvSpPr>
          <p:cNvPr id="6" name="Rectangle 14"/>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e 6"/>
          <p:cNvGrpSpPr/>
          <p:nvPr/>
        </p:nvGrpSpPr>
        <p:grpSpPr>
          <a:xfrm>
            <a:off x="5249880" y="1267560"/>
            <a:ext cx="1692000" cy="616320"/>
            <a:chOff x="5249880" y="1267560"/>
            <a:chExt cx="1692000" cy="616320"/>
          </a:xfrm>
        </p:grpSpPr>
        <p:sp>
          <p:nvSpPr>
            <p:cNvPr id="8" name="Connecteur droit 16"/>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9" name="Connecteur droit 17"/>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0" name="Connecteur droit 18"/>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1" name="PlaceHolder 1"/>
          <p:cNvSpPr>
            <a:spLocks noGrp="1"/>
          </p:cNvSpPr>
          <p:nvPr>
            <p:ph type="title"/>
          </p:nvPr>
        </p:nvSpPr>
        <p:spPr>
          <a:xfrm>
            <a:off x="1629000" y="2244960"/>
            <a:ext cx="8933400" cy="2436840"/>
          </a:xfrm>
          <a:prstGeom prst="rect">
            <a:avLst/>
          </a:prstGeom>
          <a:noFill/>
          <a:ln w="0">
            <a:noFill/>
          </a:ln>
        </p:spPr>
        <p:txBody>
          <a:bodyPr anchor="ctr">
            <a:normAutofit/>
          </a:bodyPr>
          <a:lstStyle/>
          <a:p>
            <a:pPr algn="ctr">
              <a:lnSpc>
                <a:spcPct val="83000"/>
              </a:lnSpc>
              <a:buNone/>
            </a:pPr>
            <a:r>
              <a:rPr lang="fr-FR" sz="6800" b="0" strike="noStrike" cap="all" spc="-100">
                <a:solidFill>
                  <a:srgbClr val="262626"/>
                </a:solidFill>
                <a:latin typeface="Avenir Next LT Pro Light"/>
              </a:rPr>
              <a:t>Modifiez le style du titre</a:t>
            </a:r>
            <a:endParaRPr lang="fr-FR" sz="6800" b="0" strike="noStrike" spc="-1">
              <a:solidFill>
                <a:srgbClr val="000000"/>
              </a:solidFill>
              <a:latin typeface="Avenir Next LT Pro"/>
            </a:endParaRPr>
          </a:p>
        </p:txBody>
      </p:sp>
      <p:sp>
        <p:nvSpPr>
          <p:cNvPr id="12" name="PlaceHolder 2"/>
          <p:cNvSpPr>
            <a:spLocks noGrp="1"/>
          </p:cNvSpPr>
          <p:nvPr>
            <p:ph type="dt" idx="1"/>
          </p:nvPr>
        </p:nvSpPr>
        <p:spPr>
          <a:xfrm>
            <a:off x="5318640" y="1341360"/>
            <a:ext cx="1554120" cy="485280"/>
          </a:xfrm>
          <a:prstGeom prst="rect">
            <a:avLst/>
          </a:prstGeom>
          <a:noFill/>
          <a:ln w="0">
            <a:noFill/>
          </a:ln>
        </p:spPr>
        <p:txBody>
          <a:bodyPr anchor="b">
            <a:noAutofit/>
          </a:bodyPr>
          <a:lstStyle>
            <a:lvl1pPr algn="ctr">
              <a:lnSpc>
                <a:spcPct val="100000"/>
              </a:lnSpc>
              <a:buNone/>
              <a:defRPr lang="fr-FR" sz="1300" b="0" strike="noStrike" spc="-1">
                <a:solidFill>
                  <a:srgbClr val="FFFFFF"/>
                </a:solidFill>
                <a:latin typeface="Avenir Next LT Pro"/>
              </a:defRPr>
            </a:lvl1pPr>
          </a:lstStyle>
          <a:p>
            <a:pPr algn="ctr">
              <a:lnSpc>
                <a:spcPct val="100000"/>
              </a:lnSpc>
              <a:buNone/>
            </a:pPr>
            <a:r>
              <a:rPr lang="fr-FR" sz="1300" b="0" strike="noStrike" spc="-1">
                <a:solidFill>
                  <a:srgbClr val="FFFFFF"/>
                </a:solidFill>
                <a:latin typeface="Avenir Next LT Pro"/>
              </a:rPr>
              <a:t>&lt;date/time&gt;</a:t>
            </a:r>
            <a:endParaRPr lang="en-US" sz="1300" b="0" strike="noStrike" spc="-1">
              <a:latin typeface="Times New Roman"/>
            </a:endParaRPr>
          </a:p>
        </p:txBody>
      </p:sp>
      <p:sp>
        <p:nvSpPr>
          <p:cNvPr id="13" name="PlaceHolder 3"/>
          <p:cNvSpPr>
            <a:spLocks noGrp="1"/>
          </p:cNvSpPr>
          <p:nvPr>
            <p:ph type="ftr" idx="2"/>
          </p:nvPr>
        </p:nvSpPr>
        <p:spPr>
          <a:xfrm>
            <a:off x="1629000" y="5177520"/>
            <a:ext cx="5729760" cy="22824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4" name="PlaceHolder 4"/>
          <p:cNvSpPr>
            <a:spLocks noGrp="1"/>
          </p:cNvSpPr>
          <p:nvPr>
            <p:ph type="sldNum" idx="3"/>
          </p:nvPr>
        </p:nvSpPr>
        <p:spPr>
          <a:xfrm>
            <a:off x="8606880" y="5177520"/>
            <a:ext cx="1955520" cy="228240"/>
          </a:xfrm>
          <a:prstGeom prst="rect">
            <a:avLst/>
          </a:prstGeom>
          <a:noFill/>
          <a:ln w="0">
            <a:noFill/>
          </a:ln>
        </p:spPr>
        <p:txBody>
          <a:bodyPr anchor="b">
            <a:noAutofit/>
          </a:bodyPr>
          <a:lstStyle>
            <a:lvl1pPr algn="r">
              <a:lnSpc>
                <a:spcPct val="100000"/>
              </a:lnSpc>
              <a:buNone/>
              <a:defRPr lang="fr-FR" sz="800" b="0" strike="noStrike" spc="-1">
                <a:solidFill>
                  <a:srgbClr val="5C5C5C"/>
                </a:solidFill>
                <a:latin typeface="Avenir Next LT Pro"/>
              </a:defRPr>
            </a:lvl1pPr>
          </a:lstStyle>
          <a:p>
            <a:pPr algn="r">
              <a:lnSpc>
                <a:spcPct val="100000"/>
              </a:lnSpc>
              <a:buNone/>
            </a:pPr>
            <a:fld id="{725C2EBA-F17A-477F-92DC-34836023F8BA}" type="slidenum">
              <a:rPr lang="fr-FR" sz="800" b="0" strike="noStrike" spc="-1">
                <a:solidFill>
                  <a:srgbClr val="5C5C5C"/>
                </a:solidFill>
                <a:latin typeface="Avenir Next LT Pro"/>
              </a:rPr>
              <a:t>‹N°›</a:t>
            </a:fld>
            <a:endParaRPr lang="en-US" sz="800" b="0" strike="noStrike" spc="-1">
              <a:latin typeface="Times New Roman"/>
            </a:endParaRPr>
          </a:p>
        </p:txBody>
      </p:sp>
      <p:sp>
        <p:nvSpPr>
          <p:cNvPr id="1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fr-FR" sz="1500" b="0" strike="noStrike" spc="-1">
                <a:solidFill>
                  <a:srgbClr val="000000"/>
                </a:solidFill>
                <a:latin typeface="Avenir Next LT Pro"/>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venir Next LT Pro"/>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venir Next LT Pro"/>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venir Next LT Pro"/>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venir Next LT Pro"/>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venir Next LT Pro"/>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venir Next LT Pro"/>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53"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54"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55"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56"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57" name="PlaceHolder 3"/>
          <p:cNvSpPr>
            <a:spLocks noGrp="1"/>
          </p:cNvSpPr>
          <p:nvPr>
            <p:ph type="dt" idx="4"/>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58" name="PlaceHolder 4"/>
          <p:cNvSpPr>
            <a:spLocks noGrp="1"/>
          </p:cNvSpPr>
          <p:nvPr>
            <p:ph type="ftr" idx="5"/>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59" name="PlaceHolder 5"/>
          <p:cNvSpPr>
            <a:spLocks noGrp="1"/>
          </p:cNvSpPr>
          <p:nvPr>
            <p:ph type="sldNum" idx="6"/>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C7AEE38B-F565-47FE-B6EF-AF33CED6F9B9}"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7"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98"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9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100"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101" name="PlaceHolder 3"/>
          <p:cNvSpPr>
            <a:spLocks noGrp="1"/>
          </p:cNvSpPr>
          <p:nvPr>
            <p:ph type="dt" idx="7"/>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102" name="PlaceHolder 4"/>
          <p:cNvSpPr>
            <a:spLocks noGrp="1"/>
          </p:cNvSpPr>
          <p:nvPr>
            <p:ph type="ftr" idx="8"/>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03" name="PlaceHolder 5"/>
          <p:cNvSpPr>
            <a:spLocks noGrp="1"/>
          </p:cNvSpPr>
          <p:nvPr>
            <p:ph type="sldNum" idx="9"/>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041F398A-F5D8-4E3E-A1A6-0B3B87AFFA1C}"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53FF608E-7797-42AF-8413-6DB790AA3E20}" type="datetime1">
              <a:rPr lang="fr-FR" noProof="0" smtClean="0"/>
              <a:t>06/10/2023</a:t>
            </a:fld>
            <a:endParaRPr lang="fr-FR" noProof="0"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52095273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6" name="Image 5"/>
          <p:cNvPicPr/>
          <p:nvPr/>
        </p:nvPicPr>
        <p:blipFill>
          <a:blip r:embed="rId3"/>
          <a:stretch/>
        </p:blipFill>
        <p:spPr>
          <a:xfrm>
            <a:off x="0" y="-720"/>
            <a:ext cx="12191760" cy="6857640"/>
          </a:xfrm>
          <a:prstGeom prst="rect">
            <a:avLst/>
          </a:prstGeom>
          <a:ln w="0">
            <a:noFill/>
          </a:ln>
        </p:spPr>
      </p:pic>
      <p:sp>
        <p:nvSpPr>
          <p:cNvPr id="147" name="Rectangle 88"/>
          <p:cNvSpPr/>
          <p:nvPr/>
        </p:nvSpPr>
        <p:spPr>
          <a:xfrm>
            <a:off x="5695200" y="1808640"/>
            <a:ext cx="5452200" cy="3240720"/>
          </a:xfrm>
          <a:prstGeom prst="rect">
            <a:avLst/>
          </a:prstGeom>
          <a:solidFill>
            <a:schemeClr val="accent2"/>
          </a:solidFill>
          <a:ln w="6350">
            <a:noFill/>
          </a:ln>
        </p:spPr>
        <p:style>
          <a:lnRef idx="0">
            <a:scrgbClr r="0" g="0" b="0"/>
          </a:lnRef>
          <a:fillRef idx="0">
            <a:scrgbClr r="0" g="0" b="0"/>
          </a:fillRef>
          <a:effectRef idx="0">
            <a:scrgbClr r="0" g="0" b="0"/>
          </a:effectRef>
          <a:fontRef idx="minor"/>
        </p:style>
        <p:txBody>
          <a:bodyPr/>
          <a:lstStyle/>
          <a:p>
            <a:endParaRPr lang="fr-FR"/>
          </a:p>
        </p:txBody>
      </p:sp>
      <p:sp>
        <p:nvSpPr>
          <p:cNvPr id="150" name="PlaceHolder 2"/>
          <p:cNvSpPr>
            <a:spLocks noGrp="1"/>
          </p:cNvSpPr>
          <p:nvPr>
            <p:ph type="subTitle"/>
          </p:nvPr>
        </p:nvSpPr>
        <p:spPr>
          <a:xfrm>
            <a:off x="6799330" y="3546982"/>
            <a:ext cx="4182110" cy="559440"/>
          </a:xfrm>
          <a:prstGeom prst="rect">
            <a:avLst/>
          </a:prstGeom>
          <a:noFill/>
          <a:ln w="0">
            <a:noFill/>
          </a:ln>
        </p:spPr>
        <p:txBody>
          <a:bodyPr anchor="t">
            <a:normAutofit fontScale="92500" lnSpcReduction="20000"/>
          </a:bodyPr>
          <a:lstStyle/>
          <a:p>
            <a:pPr algn="ctr">
              <a:lnSpc>
                <a:spcPct val="110000"/>
              </a:lnSpc>
              <a:spcAft>
                <a:spcPts val="601"/>
              </a:spcAft>
              <a:tabLst>
                <a:tab pos="0" algn="l"/>
              </a:tabLst>
            </a:pPr>
            <a:r>
              <a:rPr lang="fr-FR" sz="1800" b="1" u="sng" dirty="0">
                <a:effectLst/>
                <a:latin typeface="Montserrat" panose="00000500000000000000" pitchFamily="2" charset="0"/>
                <a:ea typeface="Montserrat" panose="00000500000000000000" pitchFamily="2" charset="0"/>
                <a:cs typeface="Montserrat" panose="00000500000000000000" pitchFamily="2" charset="0"/>
              </a:rPr>
              <a:t>PROJET OPA – Data Engineer NOV 2022 DATASCIENTEST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0000"/>
              </a:lnSpc>
              <a:spcAft>
                <a:spcPts val="601"/>
              </a:spcAft>
              <a:buNone/>
              <a:tabLst>
                <a:tab pos="0" algn="l"/>
              </a:tabLst>
            </a:pPr>
            <a:endParaRPr lang="en-US" sz="1800" b="0" strike="noStrike" spc="-1" dirty="0">
              <a:latin typeface="Arial"/>
            </a:endParaRPr>
          </a:p>
        </p:txBody>
      </p:sp>
      <p:pic>
        <p:nvPicPr>
          <p:cNvPr id="2" name="Image 1">
            <a:extLst>
              <a:ext uri="{FF2B5EF4-FFF2-40B4-BE49-F238E27FC236}">
                <a16:creationId xmlns:a16="http://schemas.microsoft.com/office/drawing/2014/main" id="{52226478-ECF0-C5F7-156B-1C130E3DA0CF}"/>
              </a:ext>
            </a:extLst>
          </p:cNvPr>
          <p:cNvPicPr>
            <a:picLocks noChangeAspect="1"/>
          </p:cNvPicPr>
          <p:nvPr/>
        </p:nvPicPr>
        <p:blipFill>
          <a:blip r:embed="rId4"/>
          <a:stretch>
            <a:fillRect/>
          </a:stretch>
        </p:blipFill>
        <p:spPr>
          <a:xfrm>
            <a:off x="859609" y="1408608"/>
            <a:ext cx="5760720" cy="3881755"/>
          </a:xfrm>
          <a:prstGeom prst="rect">
            <a:avLst/>
          </a:prstGeom>
        </p:spPr>
      </p:pic>
      <p:grpSp>
        <p:nvGrpSpPr>
          <p:cNvPr id="17" name="Groupe 16">
            <a:extLst>
              <a:ext uri="{FF2B5EF4-FFF2-40B4-BE49-F238E27FC236}">
                <a16:creationId xmlns:a16="http://schemas.microsoft.com/office/drawing/2014/main" id="{426F12B5-0E9C-26A5-3628-50626D5EBE0B}"/>
              </a:ext>
            </a:extLst>
          </p:cNvPr>
          <p:cNvGrpSpPr/>
          <p:nvPr/>
        </p:nvGrpSpPr>
        <p:grpSpPr>
          <a:xfrm>
            <a:off x="6799330" y="2006839"/>
            <a:ext cx="4182110" cy="893418"/>
            <a:chOff x="6799330" y="2006839"/>
            <a:chExt cx="4182110" cy="893418"/>
          </a:xfrm>
        </p:grpSpPr>
        <p:grpSp>
          <p:nvGrpSpPr>
            <p:cNvPr id="14" name="Groupe 13">
              <a:extLst>
                <a:ext uri="{FF2B5EF4-FFF2-40B4-BE49-F238E27FC236}">
                  <a16:creationId xmlns:a16="http://schemas.microsoft.com/office/drawing/2014/main" id="{D5B62CBC-D9F8-79EC-C076-D6209183987F}"/>
                </a:ext>
              </a:extLst>
            </p:cNvPr>
            <p:cNvGrpSpPr/>
            <p:nvPr/>
          </p:nvGrpSpPr>
          <p:grpSpPr>
            <a:xfrm>
              <a:off x="6799330" y="2006839"/>
              <a:ext cx="4182110" cy="893418"/>
              <a:chOff x="6799330" y="2006839"/>
              <a:chExt cx="3997593" cy="893418"/>
            </a:xfrm>
          </p:grpSpPr>
          <p:pic>
            <p:nvPicPr>
              <p:cNvPr id="9" name="Image 8">
                <a:extLst>
                  <a:ext uri="{FF2B5EF4-FFF2-40B4-BE49-F238E27FC236}">
                    <a16:creationId xmlns:a16="http://schemas.microsoft.com/office/drawing/2014/main" id="{084F95D1-721E-D5B5-6438-264B45050CA3}"/>
                  </a:ext>
                </a:extLst>
              </p:cNvPr>
              <p:cNvPicPr>
                <a:picLocks noChangeAspect="1"/>
              </p:cNvPicPr>
              <p:nvPr/>
            </p:nvPicPr>
            <p:blipFill rotWithShape="1">
              <a:blip r:embed="rId5"/>
              <a:srcRect l="12652" t="12940" r="11222" b="5801"/>
              <a:stretch/>
            </p:blipFill>
            <p:spPr>
              <a:xfrm>
                <a:off x="6799330" y="2006839"/>
                <a:ext cx="894830" cy="893418"/>
              </a:xfrm>
              <a:prstGeom prst="flowChartConnector">
                <a:avLst/>
              </a:prstGeom>
            </p:spPr>
          </p:pic>
          <p:sp>
            <p:nvSpPr>
              <p:cNvPr id="13" name="ZoneTexte 12">
                <a:extLst>
                  <a:ext uri="{FF2B5EF4-FFF2-40B4-BE49-F238E27FC236}">
                    <a16:creationId xmlns:a16="http://schemas.microsoft.com/office/drawing/2014/main" id="{4B61BB4E-33F1-9C7A-B9C8-720C21251F47}"/>
                  </a:ext>
                </a:extLst>
              </p:cNvPr>
              <p:cNvSpPr txBox="1"/>
              <p:nvPr/>
            </p:nvSpPr>
            <p:spPr>
              <a:xfrm>
                <a:off x="7804150" y="2222715"/>
                <a:ext cx="2992773" cy="461665"/>
              </a:xfrm>
              <a:prstGeom prst="rect">
                <a:avLst/>
              </a:prstGeom>
              <a:noFill/>
            </p:spPr>
            <p:txBody>
              <a:bodyPr wrap="square" rtlCol="0">
                <a:spAutoFit/>
              </a:bodyPr>
              <a:lstStyle/>
              <a:p>
                <a:r>
                  <a:rPr lang="fr-FR" sz="2400" dirty="0">
                    <a:solidFill>
                      <a:srgbClr val="2A168C"/>
                    </a:solidFill>
                  </a:rPr>
                  <a:t>DataScientest   com</a:t>
                </a:r>
              </a:p>
            </p:txBody>
          </p:sp>
        </p:grpSp>
        <p:sp>
          <p:nvSpPr>
            <p:cNvPr id="16" name="Ellipse 15">
              <a:extLst>
                <a:ext uri="{FF2B5EF4-FFF2-40B4-BE49-F238E27FC236}">
                  <a16:creationId xmlns:a16="http://schemas.microsoft.com/office/drawing/2014/main" id="{0B730D7C-E17E-BCC2-1C20-4C4ECA5125E8}"/>
                </a:ext>
              </a:extLst>
            </p:cNvPr>
            <p:cNvSpPr/>
            <p:nvPr/>
          </p:nvSpPr>
          <p:spPr>
            <a:xfrm>
              <a:off x="9934575" y="2437482"/>
              <a:ext cx="95250" cy="92993"/>
            </a:xfrm>
            <a:prstGeom prst="ellipse">
              <a:avLst/>
            </a:prstGeom>
            <a:solidFill>
              <a:srgbClr val="27DC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97144"/>
            <a:ext cx="10058400" cy="1371600"/>
          </a:xfrm>
        </p:spPr>
        <p:txBody>
          <a:bodyPr/>
          <a:lstStyle/>
          <a:p>
            <a:r>
              <a:rPr lang="fr-FR" b="1" spc="-1" dirty="0">
                <a:solidFill>
                  <a:srgbClr val="DD8047"/>
                </a:solidFill>
                <a:latin typeface="Avenir Next LT Pro Light"/>
                <a:ea typeface="+mj-ea"/>
                <a:cs typeface="+mj-cs"/>
              </a:rPr>
              <a:t>Récolte</a:t>
            </a:r>
            <a:r>
              <a:rPr lang="fr-FR" dirty="0"/>
              <a:t> </a:t>
            </a:r>
            <a:r>
              <a:rPr lang="fr-FR" b="1" spc="-1" dirty="0">
                <a:solidFill>
                  <a:srgbClr val="DD8047"/>
                </a:solidFill>
                <a:latin typeface="Avenir Next LT Pro Light"/>
                <a:ea typeface="+mj-ea"/>
                <a:cs typeface="+mj-cs"/>
              </a:rPr>
              <a:t>des</a:t>
            </a:r>
            <a:r>
              <a:rPr lang="fr-FR" b="1" dirty="0"/>
              <a:t> </a:t>
            </a:r>
            <a:r>
              <a:rPr lang="fr-FR" b="1" spc="-1" dirty="0">
                <a:solidFill>
                  <a:srgbClr val="DD8047"/>
                </a:solidFill>
                <a:latin typeface="Avenir Next LT Pro Light"/>
                <a:ea typeface="+mj-ea"/>
                <a:cs typeface="+mj-cs"/>
              </a:rPr>
              <a:t>données</a:t>
            </a:r>
          </a:p>
        </p:txBody>
      </p:sp>
      <p:sp>
        <p:nvSpPr>
          <p:cNvPr id="3" name="Espace réservé du contenu 2">
            <a:extLst>
              <a:ext uri="{FF2B5EF4-FFF2-40B4-BE49-F238E27FC236}">
                <a16:creationId xmlns:a16="http://schemas.microsoft.com/office/drawing/2014/main" id="{8FCE740D-4291-8F8C-8962-0FE98AADC9F6}"/>
              </a:ext>
            </a:extLst>
          </p:cNvPr>
          <p:cNvSpPr>
            <a:spLocks noGrp="1"/>
          </p:cNvSpPr>
          <p:nvPr>
            <p:ph idx="1"/>
          </p:nvPr>
        </p:nvSpPr>
        <p:spPr>
          <a:xfrm>
            <a:off x="1066800" y="1560022"/>
            <a:ext cx="10058400" cy="4671813"/>
          </a:xfrm>
        </p:spPr>
        <p:txBody>
          <a:bodyPr>
            <a:normAutofit/>
          </a:bodyPr>
          <a:lstStyle/>
          <a:p>
            <a:pPr algn="just"/>
            <a:r>
              <a:rPr lang="fr-FR" b="1" dirty="0"/>
              <a:t>Il existe différentes approches :</a:t>
            </a:r>
          </a:p>
          <a:p>
            <a:pPr lvl="1" algn="just"/>
            <a:r>
              <a:rPr lang="fr-FR" dirty="0"/>
              <a:t>Scraper des sites spécialisés </a:t>
            </a:r>
          </a:p>
          <a:p>
            <a:pPr lvl="1" algn="just"/>
            <a:r>
              <a:rPr lang="fr-FR" dirty="0"/>
              <a:t>Utiliser les données publiques des blockchains directement</a:t>
            </a:r>
          </a:p>
          <a:p>
            <a:pPr lvl="1" algn="just"/>
            <a:r>
              <a:rPr lang="fr-FR" dirty="0"/>
              <a:t>Télécharger des BDD existantes</a:t>
            </a:r>
          </a:p>
          <a:p>
            <a:pPr lvl="1" algn="just"/>
            <a:r>
              <a:rPr lang="fr-FR" dirty="0"/>
              <a:t>Utiliser les APIs des plateforme d’échange (Binance, eToro, Zengo…)</a:t>
            </a:r>
          </a:p>
          <a:p>
            <a:pPr marL="274320" lvl="1" indent="0" algn="just">
              <a:buNone/>
            </a:pPr>
            <a:endParaRPr lang="fr-FR" dirty="0"/>
          </a:p>
          <a:p>
            <a:r>
              <a:rPr lang="fr-FR" b="1" dirty="0"/>
              <a:t> Utilisation de l’API Binance pour les données historiques/</a:t>
            </a:r>
            <a:r>
              <a:rPr lang="fr-FR" b="1" dirty="0" err="1"/>
              <a:t>stream</a:t>
            </a:r>
            <a:r>
              <a:rPr lang="fr-FR" b="1" dirty="0"/>
              <a:t>:</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Large gamme de données (nombre de monnaies, prix en temps réel, informations de transactions)</a:t>
            </a:r>
          </a:p>
          <a:p>
            <a:pPr lvl="1" algn="just">
              <a:buClr>
                <a:prstClr val="black">
                  <a:lumMod val="85000"/>
                  <a:lumOff val="15000"/>
                </a:prstClr>
              </a:buClr>
              <a:defRPr/>
            </a:pPr>
            <a:r>
              <a:rPr kumimoji="0" lang="fr-FR" b="0" i="0" u="none" strike="noStrike" kern="1200" cap="none" spc="0" normalizeH="0" baseline="0" noProof="0" dirty="0">
                <a:ln>
                  <a:noFill/>
                </a:ln>
                <a:solidFill>
                  <a:prstClr val="black"/>
                </a:solidFill>
                <a:effectLst/>
                <a:uLnTx/>
                <a:uFillTx/>
                <a:ea typeface="+mn-ea"/>
                <a:cs typeface="+mn-cs"/>
              </a:rPr>
              <a:t>Support de plusieurs langages de programmation et documentation complète</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Volume de négociation élevé</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Données pré-processée et extrêmement structurées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endParaRPr kumimoji="0" lang="fr-FR" b="0" i="0" u="none" strike="noStrike" kern="1200" cap="none" spc="0" normalizeH="0" baseline="0" noProof="0" dirty="0">
              <a:ln>
                <a:noFill/>
              </a:ln>
              <a:solidFill>
                <a:prstClr val="black"/>
              </a:solidFill>
              <a:effectLst/>
              <a:uLnTx/>
              <a:uFillTx/>
              <a:ea typeface="+mn-ea"/>
              <a:cs typeface="+mn-cs"/>
            </a:endParaRPr>
          </a:p>
          <a:p>
            <a:r>
              <a:rPr lang="fr-FR" b="1" dirty="0" err="1"/>
              <a:t>Scraping</a:t>
            </a:r>
            <a:r>
              <a:rPr lang="fr-FR" b="1" dirty="0"/>
              <a:t> de sites Web pour analyse de sentiment ou ML:</a:t>
            </a:r>
          </a:p>
          <a:p>
            <a:pPr lvl="1"/>
            <a:r>
              <a:rPr lang="fr-FR" dirty="0"/>
              <a:t>Scrap de pages Wikipédia ou de forums spécialisés </a:t>
            </a:r>
          </a:p>
          <a:p>
            <a:pPr lvl="1"/>
            <a:r>
              <a:rPr lang="fr-FR" dirty="0"/>
              <a:t>Scrap de sites de trading </a:t>
            </a:r>
          </a:p>
          <a:p>
            <a:pPr lvl="1"/>
            <a:r>
              <a:rPr lang="fr-FR" dirty="0"/>
              <a:t>Récupération de données non-structurées</a:t>
            </a:r>
          </a:p>
          <a:p>
            <a:endParaRPr lang="fr-FR" dirty="0"/>
          </a:p>
          <a:p>
            <a:endParaRPr lang="fr-FR" dirty="0"/>
          </a:p>
        </p:txBody>
      </p:sp>
    </p:spTree>
    <p:extLst>
      <p:ext uri="{BB962C8B-B14F-4D97-AF65-F5344CB8AC3E}">
        <p14:creationId xmlns:p14="http://schemas.microsoft.com/office/powerpoint/2010/main" val="2894166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historiques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API</a:t>
            </a:r>
            <a:r>
              <a:rPr lang="fr-FR" sz="4000" b="1" strike="noStrike" spc="-1" dirty="0">
                <a:solidFill>
                  <a:srgbClr val="262626"/>
                </a:solidFill>
                <a:latin typeface="Avenir Next LT Pro Light"/>
              </a:rPr>
              <a:t>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5" name="PlaceHolder 2"/>
          <p:cNvSpPr>
            <a:spLocks noGrp="1"/>
          </p:cNvSpPr>
          <p:nvPr>
            <p:ph/>
          </p:nvPr>
        </p:nvSpPr>
        <p:spPr>
          <a:xfrm>
            <a:off x="1066680" y="2103120"/>
            <a:ext cx="10058040" cy="3849120"/>
          </a:xfrm>
          <a:prstGeom prst="rect">
            <a:avLst/>
          </a:prstGeom>
          <a:noFill/>
          <a:ln w="0">
            <a:noFill/>
          </a:ln>
        </p:spPr>
        <p:txBody>
          <a:bodyPr anchor="t">
            <a:normAutofit fontScale="79500" lnSpcReduction="20000"/>
          </a:bodyPr>
          <a:lstStyle/>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Utilisation de la librairie Binance Python</a:t>
            </a:r>
            <a:r>
              <a:rPr lang="fr-FR" sz="1500" b="0" strike="noStrike" spc="-1">
                <a:solidFill>
                  <a:srgbClr val="000000"/>
                </a:solidFill>
                <a:latin typeface="Avenir Next LT Pro"/>
              </a:rPr>
              <a:t>: Vous pouvez préciser que vous avez utilisé la bibliothèque Python pour interagir avec l'API Binance, ce qui a facilité le processus.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Récupération des tickers</a:t>
            </a:r>
            <a:r>
              <a:rPr lang="fr-FR" sz="1500" b="0" strike="noStrike" spc="-1">
                <a:solidFill>
                  <a:srgbClr val="000000"/>
                </a:solidFill>
                <a:latin typeface="Avenir Next LT Pro"/>
              </a:rPr>
              <a:t>: Mentionnez que votre script est capable de récupérer tous les tickers disponibles, ce qui donne une grande flexibilité à votre système.</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Formatage des données</a:t>
            </a:r>
            <a:r>
              <a:rPr lang="fr-FR" sz="1500" b="0" strike="noStrike" spc="-1">
                <a:solidFill>
                  <a:srgbClr val="000000"/>
                </a:solidFill>
                <a:latin typeface="Avenir Next LT Pro"/>
              </a:rPr>
              <a:t>: Parlez du fait que vous transformez les données récupérées en un DataFrame pour un traitement plus facile et que vous ajoutez une colonne "data_origin" pour indiquer qu'il s'agit de données historiques.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Export en JSON</a:t>
            </a:r>
            <a:r>
              <a:rPr lang="fr-FR" sz="1500" b="0" strike="noStrike" spc="-1">
                <a:solidFill>
                  <a:srgbClr val="000000"/>
                </a:solidFill>
                <a:latin typeface="Avenir Next LT Pro"/>
              </a:rPr>
              <a:t>: Enfin, expliquez que vous exportez ces données dans un fichier JSON, qui servira ensuite pour l'étape de stockage dans PostgreSQL.</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Code snippet</a:t>
            </a:r>
            <a:r>
              <a:rPr lang="fr-FR" sz="1500" b="0" strike="noStrike" spc="-1">
                <a:solidFill>
                  <a:srgbClr val="000000"/>
                </a:solidFill>
                <a:latin typeface="Avenir Next LT Pro"/>
              </a:rPr>
              <a:t>: Vous pouvez également montrer un petit extrait de code ou une capture d'écran du script pour illustrer votre explication.</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Initialisation de la BDD PostgreSQL: Indiquez que ce second script est utilisé pour peupler la base de données PostgreSQL à partir du fichier JSON généré par le premier script.</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Configuration modulaire: Soulignez que les informations de configuration sont stockées de manière externe, ce qui rend le script facile à adapter pour d'autres utilisateurs ou environnements.</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Fermeture de la connexion à la BDD: Il peut être utile de mentionner que votre code prend en charge la gestion correcte des ressources en fermant explicitement la connexion à la base de données une fois l'opération terminée.</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Réinitialisation de la BDD: Vous pouvez évoquer que le paramètre reset=True permet de réinitialiser la base de données, ce qui pourrait être utile pour des tests ou des mises à jour de données.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p:txBody>
          <a:bodyPr/>
          <a:lstStyle/>
          <a:p>
            <a:r>
              <a:rPr lang="fr-FR" b="1" spc="-1" dirty="0">
                <a:solidFill>
                  <a:srgbClr val="DD8047"/>
                </a:solidFill>
                <a:latin typeface="Avenir Next LT Pro Light"/>
                <a:ea typeface="+mj-ea"/>
                <a:cs typeface="+mj-cs"/>
              </a:rPr>
              <a:t>Données historiques - API Binance/PostgreSQL</a:t>
            </a:r>
          </a:p>
        </p:txBody>
      </p:sp>
      <p:sp>
        <p:nvSpPr>
          <p:cNvPr id="3" name="Espace réservé du contenu 2">
            <a:extLst>
              <a:ext uri="{FF2B5EF4-FFF2-40B4-BE49-F238E27FC236}">
                <a16:creationId xmlns:a16="http://schemas.microsoft.com/office/drawing/2014/main" id="{8FCE740D-4291-8F8C-8962-0FE98AADC9F6}"/>
              </a:ext>
            </a:extLst>
          </p:cNvPr>
          <p:cNvSpPr>
            <a:spLocks noGrp="1"/>
          </p:cNvSpPr>
          <p:nvPr>
            <p:ph idx="1"/>
          </p:nvPr>
        </p:nvSpPr>
        <p:spPr/>
        <p:txBody>
          <a:bodyPr>
            <a:normAutofit/>
          </a:bodyPr>
          <a:lstStyle/>
          <a:p>
            <a:pPr algn="just"/>
            <a:r>
              <a:rPr lang="fr-FR" b="1" dirty="0"/>
              <a:t>Récupération des données:</a:t>
            </a:r>
          </a:p>
          <a:p>
            <a:pPr lvl="1" algn="just"/>
            <a:r>
              <a:rPr lang="fr-FR" dirty="0"/>
              <a:t>Utilisation de la librairie python de Binance </a:t>
            </a:r>
          </a:p>
          <a:p>
            <a:pPr lvl="1" algn="just"/>
            <a:r>
              <a:rPr lang="fr-FR" dirty="0"/>
              <a:t>Choix des </a:t>
            </a:r>
            <a:r>
              <a:rPr lang="fr-FR" dirty="0" err="1"/>
              <a:t>tickers</a:t>
            </a:r>
            <a:r>
              <a:rPr lang="fr-FR" dirty="0"/>
              <a:t> récupérés, du type de donnée, de la plage temporelle</a:t>
            </a:r>
          </a:p>
          <a:p>
            <a:pPr marL="182880" marR="0" lvl="0" indent="-182880" algn="just" defTabSz="914400" rtl="0" eaLnBrk="1" fontAlgn="auto" latinLnBrk="0" hangingPunct="1">
              <a:lnSpc>
                <a:spcPct val="110000"/>
              </a:lnSpc>
              <a:spcBef>
                <a:spcPts val="900"/>
              </a:spcBef>
              <a:spcAft>
                <a:spcPts val="0"/>
              </a:spcAft>
              <a:buClr>
                <a:prstClr val="black">
                  <a:lumMod val="85000"/>
                  <a:lumOff val="15000"/>
                </a:prstClr>
              </a:buClr>
              <a:buSzTx/>
              <a:buFont typeface="Garamond" pitchFamily="18" charset="0"/>
              <a:buChar char="◦"/>
              <a:tabLst/>
              <a:defRPr/>
            </a:pPr>
            <a:r>
              <a:rPr lang="fr-FR" b="1" dirty="0" err="1">
                <a:solidFill>
                  <a:prstClr val="black"/>
                </a:solidFill>
                <a:latin typeface="Avenir Next LT Pro" panose="02020404030301010803"/>
              </a:rPr>
              <a:t>Processing</a:t>
            </a:r>
            <a:r>
              <a:rPr lang="fr-FR" b="1" dirty="0">
                <a:solidFill>
                  <a:prstClr val="black"/>
                </a:solidFill>
                <a:latin typeface="Avenir Next LT Pro" panose="02020404030301010803"/>
              </a:rPr>
              <a:t> des données: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Transformation en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DataFrame</a:t>
            </a:r>
            <a:endPar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endParaRP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Ajout d’une colonne «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data_origin</a:t>
            </a: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 »</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Exportation des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donées</a:t>
            </a: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 au format JSON</a:t>
            </a:r>
          </a:p>
          <a:p>
            <a:pPr marL="182880" marR="0" lvl="0" indent="-182880" algn="just" defTabSz="914400" rtl="0" eaLnBrk="1" fontAlgn="auto" latinLnBrk="0" hangingPunct="1">
              <a:lnSpc>
                <a:spcPct val="110000"/>
              </a:lnSpc>
              <a:spcBef>
                <a:spcPts val="900"/>
              </a:spcBef>
              <a:spcAft>
                <a:spcPts val="0"/>
              </a:spcAft>
              <a:buClr>
                <a:prstClr val="black">
                  <a:lumMod val="85000"/>
                  <a:lumOff val="15000"/>
                </a:prstClr>
              </a:buClr>
              <a:buSzTx/>
              <a:buFont typeface="Garamond" pitchFamily="18" charset="0"/>
              <a:buChar char="◦"/>
              <a:tabLst/>
              <a:defRPr/>
            </a:pPr>
            <a:r>
              <a:rPr kumimoji="0" lang="fr-FR" sz="1500" b="1" i="0" u="none" strike="noStrike" kern="1200" cap="none" spc="0" normalizeH="0" baseline="0" noProof="0" dirty="0">
                <a:ln>
                  <a:noFill/>
                </a:ln>
                <a:solidFill>
                  <a:prstClr val="black"/>
                </a:solidFill>
                <a:effectLst/>
                <a:uLnTx/>
                <a:uFillTx/>
                <a:latin typeface="Avenir Next LT Pro" panose="02020404030301010803"/>
                <a:ea typeface="+mn-ea"/>
                <a:cs typeface="+mn-cs"/>
              </a:rPr>
              <a:t>Initialisation de la BDD PostgreSQL:</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Utilisation du fichier JSON </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lang="fr-FR" dirty="0"/>
              <a:t>Informations de configuration stockées de manière externe </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Possibilité de réinitialiser la BDD</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lang="fr-FR" dirty="0"/>
              <a:t>Fermeture de la connexion à la BDD une fois l’opération terminée</a:t>
            </a:r>
          </a:p>
        </p:txBody>
      </p:sp>
    </p:spTree>
    <p:extLst>
      <p:ext uri="{BB962C8B-B14F-4D97-AF65-F5344CB8AC3E}">
        <p14:creationId xmlns:p14="http://schemas.microsoft.com/office/powerpoint/2010/main" val="2170807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 en temps réel - API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7" name="PlaceHolder 2"/>
          <p:cNvSpPr>
            <a:spLocks noGrp="1"/>
          </p:cNvSpPr>
          <p:nvPr>
            <p:ph/>
          </p:nvPr>
        </p:nvSpPr>
        <p:spPr>
          <a:xfrm>
            <a:off x="942840" y="2382840"/>
            <a:ext cx="9448560" cy="3327840"/>
          </a:xfrm>
          <a:prstGeom prst="rect">
            <a:avLst/>
          </a:prstGeom>
          <a:noFill/>
          <a:ln w="0">
            <a:noFill/>
          </a:ln>
        </p:spPr>
        <p:txBody>
          <a:bodyPr anchor="t">
            <a:normAutofit fontScale="71000" lnSpcReduction="20000"/>
          </a:bodyPr>
          <a:lstStyle/>
          <a:p>
            <a:pPr>
              <a:lnSpc>
                <a:spcPct val="110000"/>
              </a:lnSpc>
              <a:spcBef>
                <a:spcPts val="901"/>
              </a:spcBef>
              <a:buNone/>
            </a:pP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Websocket pour Streaming: Expliquez que vous utilisez l'API Binance pour récupérer les données en temps réel grâce à un websocket.</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ThreadedWebsocketManager: Mentionnez que cette classe permet de gérer les websockets dans différents threads, ce qui rend le processus plus efficace et réactif.</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Sélection des Tickers: Indiquez que les tickers sont récupérés via une fonction de configuration, ce qui permet une flexibilité quant aux marchés sur lesquels vous souhaitez récupérer des données.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Création des Tables: Soulignez que le script crée dynamiquement des tables pour chaque ticker en utilisant le paramètre reset=True pour réinitialiser la base de données si nécessaire.</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Gestion des Callbacks: Précisez que la méthode callback_stream_msg est appelée chaque fois qu'un nouveau message arrive du websocket, et qu'elle gère l'insertion de ces données dans la base de données PostgreSQL.</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Durée du Streaming: Vous pouvez mentionner que ce script est configuré pour dormir pendant 5 secondes (comme indiqué par sleep(5)), mais cela peut être adapté selon les besoins.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Arrêt du Websocket et Fermeture de la BDD: Comme pour le script précédent, notez que le websocket et la connexion à la base de données sont correctement fermés à la fin du script.</a:t>
            </a:r>
            <a:endParaRPr lang="fr-FR" sz="1500" b="0" strike="noStrike" spc="-1">
              <a:solidFill>
                <a:srgbClr val="000000"/>
              </a:solidFill>
              <a:latin typeface="Avenir Next LT Pro"/>
            </a:endParaRPr>
          </a:p>
          <a:p>
            <a:pPr>
              <a:lnSpc>
                <a:spcPct val="110000"/>
              </a:lnSpc>
              <a:spcBef>
                <a:spcPts val="901"/>
              </a:spcBef>
              <a:buNone/>
            </a:pPr>
            <a:endParaRPr lang="fr-FR" sz="1500" b="0" strike="noStrike" spc="-1">
              <a:solidFill>
                <a:srgbClr val="000000"/>
              </a:solidFill>
              <a:latin typeface="Avenir Next LT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p:txBody>
          <a:bodyPr/>
          <a:lstStyle/>
          <a:p>
            <a:r>
              <a:rPr lang="fr-FR" b="1" spc="-1" dirty="0">
                <a:solidFill>
                  <a:srgbClr val="DD8047"/>
                </a:solidFill>
                <a:latin typeface="Avenir Next LT Pro Light"/>
                <a:ea typeface="+mj-ea"/>
                <a:cs typeface="+mj-cs"/>
              </a:rPr>
              <a:t>Données en temps réel - API Binance/PostgreSQL</a:t>
            </a:r>
          </a:p>
        </p:txBody>
      </p:sp>
      <p:sp>
        <p:nvSpPr>
          <p:cNvPr id="4" name="Rectangle 1">
            <a:extLst>
              <a:ext uri="{FF2B5EF4-FFF2-40B4-BE49-F238E27FC236}">
                <a16:creationId xmlns:a16="http://schemas.microsoft.com/office/drawing/2014/main" id="{CC0E743E-FF2E-0EC1-60EB-CF09F4BE056C}"/>
              </a:ext>
            </a:extLst>
          </p:cNvPr>
          <p:cNvSpPr>
            <a:spLocks noGrp="1" noChangeArrowheads="1"/>
          </p:cNvSpPr>
          <p:nvPr>
            <p:ph idx="1"/>
          </p:nvPr>
        </p:nvSpPr>
        <p:spPr bwMode="auto">
          <a:xfrm>
            <a:off x="942975" y="2382940"/>
            <a:ext cx="9448800" cy="3328091"/>
          </a:xfrm>
          <a:prstGeom prst="rect">
            <a:avLst/>
          </a:prstGeom>
        </p:spPr>
        <p:txBody>
          <a:bodyPr vert="horz" lIns="91440" tIns="45720" rIns="91440" bIns="45720" rtlCol="0">
            <a:normAutofit/>
          </a:bodyPr>
          <a:lstStyle/>
          <a:p>
            <a:pPr marL="182880" marR="0" lvl="0" indent="-182880" algn="just" defTabSz="914400" rtl="0" eaLnBrk="1" fontAlgn="auto" latinLnBrk="0" hangingPunct="1">
              <a:lnSpc>
                <a:spcPct val="110000"/>
              </a:lnSpc>
              <a:spcBef>
                <a:spcPts val="900"/>
              </a:spcBef>
              <a:spcAft>
                <a:spcPts val="0"/>
              </a:spcAft>
              <a:buClr>
                <a:prstClr val="black">
                  <a:lumMod val="85000"/>
                  <a:lumOff val="15000"/>
                </a:prstClr>
              </a:buClr>
              <a:buSzTx/>
              <a:buFont typeface="Garamond" pitchFamily="18" charset="0"/>
              <a:buChar char="◦"/>
              <a:tabLst/>
              <a:defRPr/>
            </a:pPr>
            <a:r>
              <a:rPr kumimoji="0" lang="fr-FR" sz="1500" b="1" i="0" u="none" strike="noStrike" kern="1200" cap="none" spc="0" normalizeH="0" baseline="0" noProof="0" dirty="0">
                <a:ln>
                  <a:noFill/>
                </a:ln>
                <a:solidFill>
                  <a:prstClr val="black"/>
                </a:solidFill>
                <a:effectLst/>
                <a:uLnTx/>
                <a:uFillTx/>
                <a:latin typeface="Avenir Next LT Pro" panose="02020404030301010803"/>
                <a:ea typeface="+mn-ea"/>
                <a:cs typeface="+mn-cs"/>
              </a:rPr>
              <a:t>Récupération des données: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Utilisation du service de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WebSocket</a:t>
            </a: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 de l’API Binance</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Configuration des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tickers</a:t>
            </a: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 récupérés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Création dynamique de tables pour chaque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tickers</a:t>
            </a:r>
            <a:endPar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endParaRP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lang="fr-FR" dirty="0">
                <a:solidFill>
                  <a:prstClr val="black"/>
                </a:solidFill>
                <a:latin typeface="Avenir Next LT Pro" panose="02020404030301010803"/>
              </a:rPr>
              <a:t>Intervalle de récupération des données modulable</a:t>
            </a:r>
            <a:endPar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endParaRPr>
          </a:p>
          <a:p>
            <a:pPr marL="182880" marR="0" lvl="0" indent="-182880" algn="just" defTabSz="914400" rtl="0" eaLnBrk="1" fontAlgn="auto" latinLnBrk="0" hangingPunct="1">
              <a:lnSpc>
                <a:spcPct val="110000"/>
              </a:lnSpc>
              <a:spcBef>
                <a:spcPts val="900"/>
              </a:spcBef>
              <a:spcAft>
                <a:spcPts val="0"/>
              </a:spcAft>
              <a:buClr>
                <a:prstClr val="black">
                  <a:lumMod val="85000"/>
                  <a:lumOff val="15000"/>
                </a:prstClr>
              </a:buClr>
              <a:buSzTx/>
              <a:buFont typeface="Garamond" pitchFamily="18" charset="0"/>
              <a:buChar char="◦"/>
              <a:tabLst/>
              <a:defRPr/>
            </a:pPr>
            <a:r>
              <a:rPr kumimoji="0" lang="fr-FR" sz="1500" b="1" i="0" u="none" strike="noStrike" kern="1200" cap="none" spc="0" normalizeH="0" baseline="0" noProof="0" dirty="0">
                <a:ln>
                  <a:noFill/>
                </a:ln>
                <a:solidFill>
                  <a:prstClr val="black"/>
                </a:solidFill>
                <a:effectLst/>
                <a:uLnTx/>
                <a:uFillTx/>
                <a:latin typeface="Avenir Next LT Pro" panose="02020404030301010803"/>
                <a:ea typeface="+mn-ea"/>
                <a:cs typeface="+mn-cs"/>
              </a:rPr>
              <a:t>Intégration des données: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Utilisation de la méthode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callback_stream_msg</a:t>
            </a:r>
            <a:endPar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endParaRP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Gère l’insertion des données dans la BDD</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Fermeture de la connexion à la BDD et au </a:t>
            </a:r>
            <a:r>
              <a:rPr kumimoji="0" lang="fr-FR" sz="1300" b="0" i="0" u="none" strike="noStrike" kern="1200" cap="none" spc="0" normalizeH="0" baseline="0" noProof="0" dirty="0" err="1">
                <a:ln>
                  <a:noFill/>
                </a:ln>
                <a:solidFill>
                  <a:prstClr val="black"/>
                </a:solidFill>
                <a:effectLst/>
                <a:uLnTx/>
                <a:uFillTx/>
                <a:latin typeface="Avenir Next LT Pro" panose="02020404030301010803"/>
                <a:ea typeface="+mn-ea"/>
                <a:cs typeface="+mn-cs"/>
              </a:rPr>
              <a:t>websocket</a:t>
            </a:r>
            <a:r>
              <a:rPr kumimoji="0" lang="fr-FR" sz="1300" b="0" i="0" u="none" strike="noStrike" kern="1200" cap="none" spc="0" normalizeH="0" baseline="0" noProof="0" dirty="0">
                <a:ln>
                  <a:noFill/>
                </a:ln>
                <a:solidFill>
                  <a:prstClr val="black"/>
                </a:solidFill>
                <a:effectLst/>
                <a:uLnTx/>
                <a:uFillTx/>
                <a:latin typeface="Avenir Next LT Pro" panose="02020404030301010803"/>
                <a:ea typeface="+mn-ea"/>
                <a:cs typeface="+mn-cs"/>
              </a:rPr>
              <a:t> une fois le script terminée</a:t>
            </a:r>
          </a:p>
          <a:p>
            <a:pPr>
              <a:buFont typeface="+mj-lt"/>
              <a:buAutoNum type="arabicPeriod"/>
            </a:pPr>
            <a:endParaRPr lang="fr-FR" altLang="fr-FR" b="1" dirty="0"/>
          </a:p>
        </p:txBody>
      </p:sp>
    </p:spTree>
    <p:extLst>
      <p:ext uri="{BB962C8B-B14F-4D97-AF65-F5344CB8AC3E}">
        <p14:creationId xmlns:p14="http://schemas.microsoft.com/office/powerpoint/2010/main" val="2264334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err="1">
                <a:solidFill>
                  <a:srgbClr val="DD8047"/>
                </a:solidFill>
                <a:latin typeface="Avenir Next LT Pro Light"/>
              </a:rPr>
              <a:t>StratégieS</a:t>
            </a:r>
            <a:r>
              <a:rPr lang="fr-FR" sz="4000" b="1" spc="-1" dirty="0">
                <a:solidFill>
                  <a:srgbClr val="DD8047"/>
                </a:solidFill>
                <a:latin typeface="Avenir Next LT Pro Light"/>
              </a:rPr>
              <a:t> de trading</a:t>
            </a: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Stratégie Long Terme</a:t>
            </a:r>
            <a:r>
              <a:rPr lang="fr-FR" sz="1500" b="0" strike="noStrike" spc="-1">
                <a:solidFill>
                  <a:srgbClr val="000000"/>
                </a:solidFill>
                <a:latin typeface="Avenir Next LT Pro"/>
              </a:rPr>
              <a:t>: Utilisation des moyennes mobiles pour identifier les opportunités d'investissement à long terme basées sur les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Stratégie Moyen Terme</a:t>
            </a:r>
            <a:r>
              <a:rPr lang="fr-FR" sz="1500" b="0" strike="noStrike" spc="-1">
                <a:solidFill>
                  <a:srgbClr val="000000"/>
                </a:solidFill>
                <a:latin typeface="Avenir Next LT Pro"/>
              </a:rPr>
              <a:t>: Utilisation d'un modèle de Machine Learning pour prédire la 90e valeur sur la base des 59 dernières valeurs.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Stratégie Court Terme</a:t>
            </a:r>
            <a:r>
              <a:rPr lang="fr-FR" sz="1500" b="0" strike="noStrike" spc="-1">
                <a:solidFill>
                  <a:srgbClr val="000000"/>
                </a:solidFill>
                <a:latin typeface="Avenir Next LT Pro"/>
              </a:rPr>
              <a:t>: Focus sur les cryptomonnaies les plus volatiles avec un script de flux de données en streaming.</a:t>
            </a:r>
          </a:p>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Chaque point pourrait être accompagné d'un petit graphique ou d'une capture d'écran pour illustrer la stratégie.</a:t>
            </a:r>
          </a:p>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Vous pourriez aussi dire : "Nous avons choisi de présenter ces différentes stratégies non pas pour leur efficacité en tant que robots de trading, mais pour montrer la robustesse et la flexibilité de notre architecture de données."</a:t>
            </a:r>
          </a:p>
          <a:p>
            <a:pPr>
              <a:lnSpc>
                <a:spcPct val="110000"/>
              </a:lnSpc>
              <a:spcBef>
                <a:spcPts val="901"/>
              </a:spcBef>
              <a:buNone/>
            </a:pPr>
            <a:endParaRPr lang="fr-FR" sz="1500" b="0" strike="noStrike" spc="-1">
              <a:solidFill>
                <a:srgbClr val="000000"/>
              </a:solidFill>
              <a:latin typeface="Avenir Next LT Pr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Machine </a:t>
            </a:r>
            <a:r>
              <a:rPr lang="fr-FR" sz="4000" b="1" spc="-1" dirty="0" err="1">
                <a:solidFill>
                  <a:srgbClr val="DD8047"/>
                </a:solidFill>
                <a:latin typeface="Avenir Next LT Pro Light"/>
              </a:rPr>
              <a:t>learning</a:t>
            </a:r>
            <a:endParaRPr lang="fr-FR" sz="4000" b="1" spc="-1" dirty="0">
              <a:solidFill>
                <a:srgbClr val="DD8047"/>
              </a:solidFill>
              <a:latin typeface="Avenir Next LT Pro Light"/>
            </a:endParaRPr>
          </a:p>
        </p:txBody>
      </p:sp>
      <p:sp>
        <p:nvSpPr>
          <p:cNvPr id="171"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"Étant donné que notre formation est axée sur le Data Engineering, notre priorité a été d'établir des flux de données fiables et des interactions systèmes optimisées. Bien que le modèle de Machine Learning soit fonctionnel, l'accent a été mis sur les aspects d'ingénierie des données du projet."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fontScale="90000"/>
          </a:bodyPr>
          <a:lstStyle/>
          <a:p>
            <a:r>
              <a:rPr lang="fr-FR" sz="4000" b="1" spc="-1" dirty="0">
                <a:solidFill>
                  <a:srgbClr val="DD8047"/>
                </a:solidFill>
                <a:latin typeface="Avenir Next LT Pro Light"/>
              </a:rPr>
              <a:t>Organisation de l’équipe</a:t>
            </a:r>
            <a:br>
              <a:rPr lang="fr-FR" sz="4000" b="1" spc="-1" dirty="0">
                <a:solidFill>
                  <a:srgbClr val="DD8047"/>
                </a:solidFill>
                <a:latin typeface="Avenir Next LT Pro Light"/>
              </a:rPr>
            </a:br>
            <a:r>
              <a:rPr lang="fr-FR" sz="4000" b="1" spc="-1" dirty="0">
                <a:solidFill>
                  <a:srgbClr val="DD8047"/>
                </a:solidFill>
                <a:latin typeface="Avenir Next LT Pro Light"/>
              </a:rPr>
              <a:t>&amp;</a:t>
            </a:r>
            <a:br>
              <a:rPr lang="fr-FR" sz="4000" b="1" spc="-1" dirty="0">
                <a:solidFill>
                  <a:srgbClr val="DD8047"/>
                </a:solidFill>
                <a:latin typeface="Avenir Next LT Pro Light"/>
              </a:rPr>
            </a:br>
            <a:r>
              <a:rPr lang="fr-FR" sz="4000" b="1" spc="-1" dirty="0">
                <a:solidFill>
                  <a:srgbClr val="DD8047"/>
                </a:solidFill>
                <a:latin typeface="Avenir Next LT Pro Light"/>
              </a:rPr>
              <a:t>Difficultés rencontrées</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err="1">
                <a:solidFill>
                  <a:srgbClr val="2A168C"/>
                </a:solidFill>
                <a:latin typeface="Avenir Next LT Pro"/>
              </a:rPr>
              <a:t>Github</a:t>
            </a:r>
            <a:r>
              <a:rPr lang="fr-FR" sz="1500" spc="-1" dirty="0">
                <a:solidFill>
                  <a:srgbClr val="2A168C"/>
                </a:solidFill>
                <a:latin typeface="Avenir Next LT Pro"/>
              </a:rPr>
              <a:t> pour partage du code / Slack pour la communication</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RDV /2 semaines avec mentor + RDV /2 semaines équipe</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Décalage membre de l’équipe </a:t>
            </a:r>
            <a:r>
              <a:rPr lang="fr-FR" sz="1500" spc="-1">
                <a:solidFill>
                  <a:srgbClr val="2A168C"/>
                </a:solidFill>
                <a:latin typeface="Avenir Next LT Pro"/>
              </a:rPr>
              <a:t>sur background IT</a:t>
            </a:r>
            <a:endParaRPr lang="fr-FR" sz="1500" spc="-1" dirty="0">
              <a:solidFill>
                <a:srgbClr val="2A168C"/>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Mentor + aide de l’extérieur problématiques réseaux</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Système d’exploitation (Windows/MAC/Linux)</a:t>
            </a:r>
          </a:p>
          <a:p>
            <a:pPr marL="182880" indent="-182880">
              <a:lnSpc>
                <a:spcPct val="110000"/>
              </a:lnSpc>
              <a:spcBef>
                <a:spcPts val="901"/>
              </a:spcBef>
              <a:buClr>
                <a:srgbClr val="262626"/>
              </a:buClr>
              <a:buFont typeface="Garamond"/>
              <a:buChar char="◦"/>
            </a:pP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721726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2" name="PlaceHolder 1"/>
          <p:cNvSpPr>
            <a:spLocks noGrp="1"/>
          </p:cNvSpPr>
          <p:nvPr>
            <p:ph type="title" idx="4294967295"/>
          </p:nvPr>
        </p:nvSpPr>
        <p:spPr>
          <a:xfrm>
            <a:off x="781050" y="652463"/>
            <a:ext cx="10058400" cy="137160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Anticipation questions</a:t>
            </a:r>
          </a:p>
        </p:txBody>
      </p:sp>
      <p:sp>
        <p:nvSpPr>
          <p:cNvPr id="173" name="PlaceHolder 2"/>
          <p:cNvSpPr>
            <a:spLocks noGrp="1"/>
          </p:cNvSpPr>
          <p:nvPr>
            <p:ph idx="4294967295"/>
          </p:nvPr>
        </p:nvSpPr>
        <p:spPr>
          <a:xfrm>
            <a:off x="781050" y="2141538"/>
            <a:ext cx="10058400" cy="384810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Récolte des données</a:t>
            </a:r>
            <a:r>
              <a:rPr lang="fr-FR" sz="1500" b="0" strike="noStrike" spc="-1" dirty="0">
                <a:solidFill>
                  <a:srgbClr val="000000"/>
                </a:solidFill>
                <a:latin typeface="Avenir Next LT Pro"/>
              </a:rPr>
              <a:t> : Pourquoi avoir choisi l'API </a:t>
            </a:r>
            <a:r>
              <a:rPr lang="fr-FR" sz="1500" b="0" strike="noStrike" spc="-1" dirty="0" err="1">
                <a:solidFill>
                  <a:srgbClr val="000000"/>
                </a:solidFill>
                <a:latin typeface="Avenir Next LT Pro"/>
              </a:rPr>
              <a:t>Binance</a:t>
            </a:r>
            <a:r>
              <a:rPr lang="fr-FR" sz="1500" b="0" strike="noStrike" spc="-1" dirty="0">
                <a:solidFill>
                  <a:srgbClr val="000000"/>
                </a:solidFill>
                <a:latin typeface="Avenir Next LT Pro"/>
              </a:rPr>
              <a:t> ? Y avait-il des défis particuliers à utiliser une architecture de streaming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Stockage des données</a:t>
            </a:r>
            <a:r>
              <a:rPr lang="fr-FR" sz="1500" b="0" strike="noStrike" spc="-1" dirty="0">
                <a:solidFill>
                  <a:srgbClr val="000000"/>
                </a:solidFill>
                <a:latin typeface="Avenir Next LT Pro"/>
              </a:rPr>
              <a:t> : Quels ont été les critères pour choisir entre SQL et MongoDB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Machine Learning</a:t>
            </a:r>
            <a:r>
              <a:rPr lang="fr-FR" sz="1500" b="0" strike="noStrike" spc="-1" dirty="0">
                <a:solidFill>
                  <a:srgbClr val="000000"/>
                </a:solidFill>
                <a:latin typeface="Avenir Next LT Pro"/>
              </a:rPr>
              <a:t> : Quelle stratégie de trading avez-vous utilisée ? Est-ce que vous avez envisagé d'autres algorithmes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Mise en production</a:t>
            </a:r>
            <a:r>
              <a:rPr lang="fr-FR" sz="1500" b="0" strike="noStrike" spc="-1" dirty="0">
                <a:solidFill>
                  <a:srgbClr val="000000"/>
                </a:solidFill>
                <a:latin typeface="Avenir Next LT Pro"/>
              </a:rPr>
              <a:t> : Pourquoi avoir choisi Docker et </a:t>
            </a:r>
            <a:r>
              <a:rPr lang="fr-FR" sz="1500" b="0" strike="noStrike" spc="-1" dirty="0" err="1">
                <a:solidFill>
                  <a:srgbClr val="000000"/>
                </a:solidFill>
                <a:latin typeface="Avenir Next LT Pro"/>
              </a:rPr>
              <a:t>FastAPI</a:t>
            </a:r>
            <a:r>
              <a:rPr lang="fr-FR" sz="1500" b="0" strike="noStrike" spc="-1" dirty="0">
                <a:solidFill>
                  <a:srgbClr val="000000"/>
                </a:solidFill>
                <a:latin typeface="Avenir Next LT Pro"/>
              </a:rPr>
              <a:t>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l'Orchestration et Scalabilité</a:t>
            </a:r>
            <a:r>
              <a:rPr lang="fr-FR" sz="1500" b="0" strike="noStrike" spc="-1" dirty="0">
                <a:solidFill>
                  <a:srgbClr val="000000"/>
                </a:solidFill>
                <a:latin typeface="Avenir Next LT Pro"/>
              </a:rPr>
              <a:t> : En quoi l'utilisation de </a:t>
            </a:r>
            <a:r>
              <a:rPr lang="fr-FR" sz="1500" b="0" strike="noStrike" spc="-1" dirty="0" err="1">
                <a:solidFill>
                  <a:srgbClr val="000000"/>
                </a:solidFill>
                <a:latin typeface="Avenir Next LT Pro"/>
              </a:rPr>
              <a:t>Kubernetes</a:t>
            </a:r>
            <a:r>
              <a:rPr lang="fr-FR" sz="1500" b="0" strike="noStrike" spc="-1" dirty="0">
                <a:solidFill>
                  <a:srgbClr val="000000"/>
                </a:solidFill>
                <a:latin typeface="Avenir Next LT Pro"/>
              </a:rPr>
              <a:t> a-t-elle amélioré votre projet ? Avez-vous rencontré des défis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l'Automatisation des flux</a:t>
            </a:r>
            <a:r>
              <a:rPr lang="fr-FR" sz="1500" b="0" strike="noStrike" spc="-1" dirty="0">
                <a:solidFill>
                  <a:srgbClr val="000000"/>
                </a:solidFill>
                <a:latin typeface="Avenir Next LT Pro"/>
              </a:rPr>
              <a:t> : Pourquoi avoir choisi </a:t>
            </a:r>
            <a:r>
              <a:rPr lang="fr-FR" sz="1500" b="0" strike="noStrike" spc="-1" dirty="0" err="1">
                <a:solidFill>
                  <a:srgbClr val="000000"/>
                </a:solidFill>
                <a:latin typeface="Avenir Next LT Pro"/>
              </a:rPr>
              <a:t>Airflow</a:t>
            </a:r>
            <a:r>
              <a:rPr lang="fr-FR" sz="1500" b="0" strike="noStrike" spc="-1" dirty="0">
                <a:solidFill>
                  <a:srgbClr val="000000"/>
                </a:solidFill>
                <a:latin typeface="Avenir Next LT Pro"/>
              </a:rPr>
              <a:t> pour l'automatisation et quelles ont été les limitations ?</a:t>
            </a:r>
          </a:p>
          <a:p>
            <a:pPr>
              <a:lnSpc>
                <a:spcPct val="110000"/>
              </a:lnSpc>
              <a:spcBef>
                <a:spcPts val="901"/>
              </a:spcBef>
              <a:buNone/>
            </a:pPr>
            <a:endParaRPr lang="fr-FR" sz="1500" b="0" strike="noStrike" spc="-1" dirty="0">
              <a:solidFill>
                <a:srgbClr val="000000"/>
              </a:solidFill>
              <a:latin typeface="Avenir Next LT Pro"/>
            </a:endParaRP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1066680" y="1885950"/>
            <a:ext cx="10058040" cy="406629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Récolte des données : Architecture, streaming et pré-</a:t>
            </a:r>
            <a:r>
              <a:rPr lang="fr-FR" sz="1500" strike="noStrike" spc="-1" dirty="0" err="1">
                <a:solidFill>
                  <a:srgbClr val="2A168C"/>
                </a:solidFill>
                <a:latin typeface="Avenir Next LT Pro"/>
              </a:rPr>
              <a:t>processing</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Stockage des données : SQL ou MongoDB</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Machine Learning : L'algorithme et les stratégies de trading</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Mise en production : Docker, </a:t>
            </a:r>
            <a:r>
              <a:rPr lang="fr-FR" sz="1500" strike="noStrike" spc="-1" dirty="0" err="1">
                <a:solidFill>
                  <a:srgbClr val="2A168C"/>
                </a:solidFill>
                <a:latin typeface="Avenir Next LT Pro"/>
              </a:rPr>
              <a:t>FastAPI</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Orchestration et Scalabilité : </a:t>
            </a:r>
            <a:r>
              <a:rPr lang="fr-FR" sz="1500" strike="noStrike" spc="-1" dirty="0" err="1">
                <a:solidFill>
                  <a:srgbClr val="2A168C"/>
                </a:solidFill>
                <a:latin typeface="Avenir Next LT Pro"/>
              </a:rPr>
              <a:t>Kubernetes</a:t>
            </a:r>
            <a:r>
              <a:rPr lang="fr-FR" sz="1500" spc="-1" dirty="0">
                <a:solidFill>
                  <a:srgbClr val="2A168C"/>
                </a:solidFill>
                <a:latin typeface="Avenir Next LT Pro"/>
              </a:rPr>
              <a:t> &amp; </a:t>
            </a:r>
            <a:r>
              <a:rPr lang="fr-FR" sz="1500" strike="noStrike" spc="-1" dirty="0" err="1">
                <a:solidFill>
                  <a:srgbClr val="2A168C"/>
                </a:solidFill>
                <a:latin typeface="Avenir Next LT Pro"/>
              </a:rPr>
              <a:t>Helm</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Pistes d’améliorations</a:t>
            </a:r>
          </a:p>
          <a:p>
            <a:pPr marL="182880" indent="-182880">
              <a:lnSpc>
                <a:spcPct val="110000"/>
              </a:lnSpc>
              <a:spcBef>
                <a:spcPts val="901"/>
              </a:spcBef>
              <a:buClr>
                <a:srgbClr val="262626"/>
              </a:buClr>
              <a:buFont typeface="Avenir Next LT Pro Light"/>
              <a:buAutoNum type="arabicPeriod"/>
            </a:pPr>
            <a:r>
              <a:rPr lang="fr-FR" sz="1500" spc="-1" dirty="0">
                <a:solidFill>
                  <a:srgbClr val="2A168C"/>
                </a:solidFill>
                <a:latin typeface="Avenir Next LT Pro"/>
              </a:rPr>
              <a:t>Conclusion</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
        <p:nvSpPr>
          <p:cNvPr id="2" name="PlaceHolder 1">
            <a:extLst>
              <a:ext uri="{FF2B5EF4-FFF2-40B4-BE49-F238E27FC236}">
                <a16:creationId xmlns:a16="http://schemas.microsoft.com/office/drawing/2014/main" id="{37E62328-07A7-8D40-1510-6B561D80ABE3}"/>
              </a:ext>
            </a:extLst>
          </p:cNvPr>
          <p:cNvSpPr txBox="1">
            <a:spLocks/>
          </p:cNvSpPr>
          <p:nvPr/>
        </p:nvSpPr>
        <p:spPr>
          <a:xfrm>
            <a:off x="1066680" y="671175"/>
            <a:ext cx="10058040" cy="1371240"/>
          </a:xfrm>
          <a:prstGeom prst="rect">
            <a:avLst/>
          </a:prstGeom>
          <a:noFill/>
          <a:ln w="0">
            <a:noFill/>
          </a:ln>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000" b="1" spc="-1" dirty="0">
                <a:solidFill>
                  <a:srgbClr val="DD8047"/>
                </a:solidFill>
                <a:latin typeface="Avenir Next LT Pro Light"/>
              </a:rPr>
              <a:t>Sommaire</a:t>
            </a:r>
            <a:endParaRPr lang="fr-FR" sz="4000" b="1" spc="-1" dirty="0">
              <a:solidFill>
                <a:srgbClr val="DD8047"/>
              </a:solidFill>
              <a:latin typeface="Avenir Next LT Pr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Introduction</a:t>
            </a:r>
          </a:p>
        </p:txBody>
      </p:sp>
      <p:sp>
        <p:nvSpPr>
          <p:cNvPr id="155" name="PlaceHolder 2"/>
          <p:cNvSpPr>
            <a:spLocks noGrp="1"/>
          </p:cNvSpPr>
          <p:nvPr>
            <p:ph/>
          </p:nvPr>
        </p:nvSpPr>
        <p:spPr>
          <a:xfrm>
            <a:off x="1066680" y="2124074"/>
            <a:ext cx="10058040" cy="3828165"/>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Titre</a:t>
            </a:r>
            <a:r>
              <a:rPr lang="fr-FR" sz="1500" b="0" strike="noStrike" spc="-1" dirty="0">
                <a:solidFill>
                  <a:srgbClr val="2A168C"/>
                </a:solidFill>
                <a:latin typeface="Avenir Next LT Pro"/>
              </a:rPr>
              <a:t>: Bot de Trading de Crypto-Monnaies</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Sous-titre</a:t>
            </a:r>
            <a:r>
              <a:rPr lang="fr-FR" sz="1500" b="0" strike="noStrike" spc="-1" dirty="0">
                <a:solidFill>
                  <a:srgbClr val="2A168C"/>
                </a:solidFill>
                <a:latin typeface="Avenir Next LT Pro"/>
              </a:rPr>
              <a:t>: Utilisation du Machine Learning pour des investissements intelligents sur le marché de la crypto-monnaie.</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Membres de l'équipe</a:t>
            </a:r>
            <a:r>
              <a:rPr lang="fr-FR" sz="1500" b="0" strike="noStrike" spc="-1" dirty="0">
                <a:solidFill>
                  <a:srgbClr val="2A168C"/>
                </a:solidFill>
                <a:latin typeface="Avenir Next LT Pro"/>
              </a:rPr>
              <a:t>: </a:t>
            </a:r>
          </a:p>
          <a:p>
            <a:pPr marL="0" indent="0">
              <a:lnSpc>
                <a:spcPct val="110000"/>
              </a:lnSpc>
              <a:spcBef>
                <a:spcPts val="901"/>
              </a:spcBef>
              <a:buClr>
                <a:srgbClr val="262626"/>
              </a:buClr>
              <a:buNone/>
            </a:pPr>
            <a:r>
              <a:rPr lang="fr-FR" sz="1500" b="0" strike="noStrike" spc="-1" dirty="0">
                <a:solidFill>
                  <a:srgbClr val="2A168C"/>
                </a:solidFill>
                <a:latin typeface="Avenir Next LT Pro"/>
              </a:rPr>
              <a:t>      Benjamin (Data Engineer)</a:t>
            </a:r>
            <a:r>
              <a:rPr lang="fr-FR" sz="1500" spc="-1" dirty="0">
                <a:solidFill>
                  <a:srgbClr val="2A168C"/>
                </a:solidFill>
                <a:latin typeface="Avenir Next LT Pro"/>
              </a:rPr>
              <a:t>       </a:t>
            </a:r>
            <a:r>
              <a:rPr lang="fr-FR" sz="1500" b="0" strike="noStrike" spc="-1" dirty="0">
                <a:solidFill>
                  <a:srgbClr val="2A168C"/>
                </a:solidFill>
                <a:latin typeface="Avenir Next LT Pro"/>
              </a:rPr>
              <a:t>Loïc (Data Scientist)</a:t>
            </a:r>
            <a:r>
              <a:rPr lang="fr-FR" sz="1500" spc="-1" dirty="0">
                <a:solidFill>
                  <a:srgbClr val="2A168C"/>
                </a:solidFill>
                <a:latin typeface="Avenir Next LT Pro"/>
              </a:rPr>
              <a:t>           </a:t>
            </a:r>
            <a:r>
              <a:rPr lang="fr-FR" sz="1500" b="0" strike="noStrike" spc="-1" dirty="0">
                <a:solidFill>
                  <a:srgbClr val="2A168C"/>
                </a:solidFill>
                <a:latin typeface="Avenir Next LT Pro"/>
              </a:rPr>
              <a:t>Bertrand (DevOps)             Fall Lewis (mentor)</a:t>
            </a:r>
          </a:p>
          <a:p>
            <a:pPr>
              <a:lnSpc>
                <a:spcPct val="110000"/>
              </a:lnSpc>
              <a:spcBef>
                <a:spcPts val="901"/>
              </a:spcBef>
              <a:buNone/>
            </a:pPr>
            <a:endParaRPr lang="fr-FR" sz="1500" b="0" strike="noStrike" spc="-1" dirty="0">
              <a:solidFill>
                <a:srgbClr val="000000"/>
              </a:solidFill>
              <a:latin typeface="Avenir Next LT Pro"/>
            </a:endParaRPr>
          </a:p>
        </p:txBody>
      </p:sp>
      <p:pic>
        <p:nvPicPr>
          <p:cNvPr id="156" name="Image 155"/>
          <p:cNvPicPr/>
          <p:nvPr/>
        </p:nvPicPr>
        <p:blipFill>
          <a:blip r:embed="rId2"/>
          <a:stretch/>
        </p:blipFill>
        <p:spPr>
          <a:xfrm>
            <a:off x="4102569" y="3876674"/>
            <a:ext cx="1417790"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Image 1" descr="Une image contenant homme, personne, costume, mur&#10;&#10;Description générée automatiquement">
            <a:extLst>
              <a:ext uri="{FF2B5EF4-FFF2-40B4-BE49-F238E27FC236}">
                <a16:creationId xmlns:a16="http://schemas.microsoft.com/office/drawing/2014/main" id="{B18C8110-62E3-00CA-081E-EE97B7446050}"/>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50000"/>
                    </a14:imgEffect>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6540" t="13665" r="5626" b="7362"/>
          <a:stretch/>
        </p:blipFill>
        <p:spPr bwMode="auto">
          <a:xfrm>
            <a:off x="6329408"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4" name="Image 3">
            <a:extLst>
              <a:ext uri="{FF2B5EF4-FFF2-40B4-BE49-F238E27FC236}">
                <a16:creationId xmlns:a16="http://schemas.microsoft.com/office/drawing/2014/main" id="{38DC822E-1FAB-CCC8-B52D-E959EA19C6EE}"/>
              </a:ext>
            </a:extLst>
          </p:cNvPr>
          <p:cNvPicPr>
            <a:picLocks noChangeAspect="1"/>
          </p:cNvPicPr>
          <p:nvPr/>
        </p:nvPicPr>
        <p:blipFill rotWithShape="1">
          <a:blip r:embed="rId5"/>
          <a:srcRect l="33047" r="14356" b="52495"/>
          <a:stretch/>
        </p:blipFill>
        <p:spPr>
          <a:xfrm>
            <a:off x="1875729"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descr="Une image contenant texte, habits, Visage humain, homme&#10;&#10;Description générée automatiquement">
            <a:extLst>
              <a:ext uri="{FF2B5EF4-FFF2-40B4-BE49-F238E27FC236}">
                <a16:creationId xmlns:a16="http://schemas.microsoft.com/office/drawing/2014/main" id="{1F6C9E47-ADCC-20A9-4F37-F5ED5C34939A}"/>
              </a:ext>
            </a:extLst>
          </p:cNvPr>
          <p:cNvPicPr>
            <a:picLocks noChangeAspect="1"/>
          </p:cNvPicPr>
          <p:nvPr/>
        </p:nvPicPr>
        <p:blipFill rotWithShape="1">
          <a:blip r:embed="rId6">
            <a:extLst>
              <a:ext uri="{28A0092B-C50C-407E-A947-70E740481C1C}">
                <a14:useLocalDpi xmlns:a14="http://schemas.microsoft.com/office/drawing/2010/main" val="0"/>
              </a:ext>
            </a:extLst>
          </a:blip>
          <a:srcRect l="9433" t="4482" r="69848" b="44499"/>
          <a:stretch/>
        </p:blipFill>
        <p:spPr>
          <a:xfrm>
            <a:off x="8556248" y="3876674"/>
            <a:ext cx="1417791" cy="19638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Objectifs du projet</a:t>
            </a:r>
          </a:p>
        </p:txBody>
      </p:sp>
      <p:sp>
        <p:nvSpPr>
          <p:cNvPr id="158"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Récolter des données de marché de cryptomonnaies en temps réel et historiques</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Stocker les données de manière organisée et efficace</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Créer un modèle de Machine Learning pour guider les décisions d'achat/vente</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Mettre le modèle en production via une API</a:t>
            </a:r>
          </a:p>
          <a:p>
            <a:pPr marL="182880" indent="-182880">
              <a:lnSpc>
                <a:spcPct val="110000"/>
              </a:lnSpc>
              <a:spcBef>
                <a:spcPts val="901"/>
              </a:spcBef>
              <a:buClr>
                <a:srgbClr val="262626"/>
              </a:buClr>
              <a:buFont typeface="Arial"/>
              <a:buChar char="•"/>
            </a:pPr>
            <a:r>
              <a:rPr lang="fr-FR" sz="1500" spc="-1" dirty="0">
                <a:solidFill>
                  <a:srgbClr val="000000"/>
                </a:solidFill>
                <a:latin typeface="Avenir Next LT Pro"/>
              </a:rPr>
              <a:t>Dash pour la </a:t>
            </a:r>
            <a:r>
              <a:rPr lang="fr-FR" sz="1500" spc="-1" dirty="0" err="1">
                <a:solidFill>
                  <a:srgbClr val="000000"/>
                </a:solidFill>
                <a:latin typeface="Avenir Next LT Pro"/>
              </a:rPr>
              <a:t>visualistion</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Assurer la scalabilité et la robustesse avec </a:t>
            </a:r>
            <a:r>
              <a:rPr lang="fr-FR" sz="1500" b="0" strike="noStrike" spc="-1" dirty="0" err="1">
                <a:solidFill>
                  <a:srgbClr val="000000"/>
                </a:solidFill>
                <a:latin typeface="Avenir Next LT Pro"/>
              </a:rPr>
              <a:t>Kubernetes</a:t>
            </a:r>
            <a:endParaRPr lang="fr-FR" sz="1500" b="0" strike="noStrike" spc="-1" dirty="0">
              <a:solidFill>
                <a:srgbClr val="000000"/>
              </a:solidFill>
              <a:latin typeface="Avenir Next LT Pro"/>
            </a:endParaRP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380880" y="394122"/>
            <a:ext cx="2908973"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Diagramme</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flux</a:t>
            </a:r>
          </a:p>
        </p:txBody>
      </p:sp>
      <p:grpSp>
        <p:nvGrpSpPr>
          <p:cNvPr id="16" name="Groupe 15">
            <a:extLst>
              <a:ext uri="{FF2B5EF4-FFF2-40B4-BE49-F238E27FC236}">
                <a16:creationId xmlns:a16="http://schemas.microsoft.com/office/drawing/2014/main" id="{A27C6676-00E6-1B92-E78C-108DD66344CF}"/>
              </a:ext>
            </a:extLst>
          </p:cNvPr>
          <p:cNvGrpSpPr/>
          <p:nvPr/>
        </p:nvGrpSpPr>
        <p:grpSpPr>
          <a:xfrm>
            <a:off x="770283" y="549482"/>
            <a:ext cx="10230199" cy="5759036"/>
            <a:chOff x="770283" y="549482"/>
            <a:chExt cx="10230199" cy="5759036"/>
          </a:xfrm>
        </p:grpSpPr>
        <p:pic>
          <p:nvPicPr>
            <p:cNvPr id="8" name="Graphique 7">
              <a:extLst>
                <a:ext uri="{FF2B5EF4-FFF2-40B4-BE49-F238E27FC236}">
                  <a16:creationId xmlns:a16="http://schemas.microsoft.com/office/drawing/2014/main" id="{01A02AF9-502D-A2D6-4306-0C1993EBE32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08107" y="3962788"/>
              <a:ext cx="413894" cy="480182"/>
            </a:xfrm>
            <a:prstGeom prst="rect">
              <a:avLst/>
            </a:prstGeom>
          </p:spPr>
        </p:pic>
        <p:grpSp>
          <p:nvGrpSpPr>
            <p:cNvPr id="15" name="Groupe 14">
              <a:extLst>
                <a:ext uri="{FF2B5EF4-FFF2-40B4-BE49-F238E27FC236}">
                  <a16:creationId xmlns:a16="http://schemas.microsoft.com/office/drawing/2014/main" id="{14AC7485-8342-18CE-F61E-C96727F0A772}"/>
                </a:ext>
              </a:extLst>
            </p:cNvPr>
            <p:cNvGrpSpPr/>
            <p:nvPr/>
          </p:nvGrpSpPr>
          <p:grpSpPr>
            <a:xfrm>
              <a:off x="770283" y="549482"/>
              <a:ext cx="10230199" cy="5759036"/>
              <a:chOff x="770283" y="549482"/>
              <a:chExt cx="10230199" cy="5759036"/>
            </a:xfrm>
          </p:grpSpPr>
          <p:grpSp>
            <p:nvGrpSpPr>
              <p:cNvPr id="14" name="Groupe 13">
                <a:extLst>
                  <a:ext uri="{FF2B5EF4-FFF2-40B4-BE49-F238E27FC236}">
                    <a16:creationId xmlns:a16="http://schemas.microsoft.com/office/drawing/2014/main" id="{91520A0D-6767-6CFA-634E-FAD2B2D15820}"/>
                  </a:ext>
                </a:extLst>
              </p:cNvPr>
              <p:cNvGrpSpPr/>
              <p:nvPr/>
            </p:nvGrpSpPr>
            <p:grpSpPr>
              <a:xfrm>
                <a:off x="770283" y="549482"/>
                <a:ext cx="10230199" cy="5759036"/>
                <a:chOff x="2399058" y="98883"/>
                <a:chExt cx="10230199" cy="5759036"/>
              </a:xfrm>
            </p:grpSpPr>
            <p:sp>
              <p:nvSpPr>
                <p:cNvPr id="31" name="ZoneTexte 30">
                  <a:extLst>
                    <a:ext uri="{FF2B5EF4-FFF2-40B4-BE49-F238E27FC236}">
                      <a16:creationId xmlns:a16="http://schemas.microsoft.com/office/drawing/2014/main" id="{B1A92579-210E-55A3-33B6-51EDC8CD96F5}"/>
                    </a:ext>
                  </a:extLst>
                </p:cNvPr>
                <p:cNvSpPr txBox="1"/>
                <p:nvPr/>
              </p:nvSpPr>
              <p:spPr>
                <a:xfrm>
                  <a:off x="4906240" y="2315529"/>
                  <a:ext cx="404984"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http</a:t>
                  </a:r>
                </a:p>
              </p:txBody>
            </p:sp>
            <p:grpSp>
              <p:nvGrpSpPr>
                <p:cNvPr id="13" name="Groupe 12">
                  <a:extLst>
                    <a:ext uri="{FF2B5EF4-FFF2-40B4-BE49-F238E27FC236}">
                      <a16:creationId xmlns:a16="http://schemas.microsoft.com/office/drawing/2014/main" id="{2E51056C-DA7D-C953-7C8C-FB0A6AB2D6D5}"/>
                    </a:ext>
                  </a:extLst>
                </p:cNvPr>
                <p:cNvGrpSpPr/>
                <p:nvPr/>
              </p:nvGrpSpPr>
              <p:grpSpPr>
                <a:xfrm>
                  <a:off x="2399058" y="98883"/>
                  <a:ext cx="10230199" cy="5759036"/>
                  <a:chOff x="854766" y="549482"/>
                  <a:chExt cx="10230199" cy="5759036"/>
                </a:xfrm>
              </p:grpSpPr>
              <p:grpSp>
                <p:nvGrpSpPr>
                  <p:cNvPr id="5" name="Groupe 4">
                    <a:extLst>
                      <a:ext uri="{FF2B5EF4-FFF2-40B4-BE49-F238E27FC236}">
                        <a16:creationId xmlns:a16="http://schemas.microsoft.com/office/drawing/2014/main" id="{11B83A42-B5A9-7DF9-EF97-24F6EA2CD82E}"/>
                      </a:ext>
                    </a:extLst>
                  </p:cNvPr>
                  <p:cNvGrpSpPr/>
                  <p:nvPr/>
                </p:nvGrpSpPr>
                <p:grpSpPr>
                  <a:xfrm>
                    <a:off x="854766" y="549482"/>
                    <a:ext cx="10230199" cy="5759036"/>
                    <a:chOff x="2247071" y="820669"/>
                    <a:chExt cx="8877649" cy="5216662"/>
                  </a:xfrm>
                </p:grpSpPr>
                <p:pic>
                  <p:nvPicPr>
                    <p:cNvPr id="3" name="Image 2" descr="Une image contenant texte, capture d’écran, horloge, logo&#10;&#10;Description générée automatiquement">
                      <a:extLst>
                        <a:ext uri="{FF2B5EF4-FFF2-40B4-BE49-F238E27FC236}">
                          <a16:creationId xmlns:a16="http://schemas.microsoft.com/office/drawing/2014/main" id="{92A0DEEE-A899-00BD-1E85-D7383E79E4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5861" y="820669"/>
                      <a:ext cx="6768859" cy="5216662"/>
                    </a:xfrm>
                    <a:prstGeom prst="rect">
                      <a:avLst/>
                    </a:prstGeom>
                  </p:spPr>
                </p:pic>
                <p:grpSp>
                  <p:nvGrpSpPr>
                    <p:cNvPr id="2" name="Groupe 1">
                      <a:extLst>
                        <a:ext uri="{FF2B5EF4-FFF2-40B4-BE49-F238E27FC236}">
                          <a16:creationId xmlns:a16="http://schemas.microsoft.com/office/drawing/2014/main" id="{4651552A-2200-7CAC-60A2-9C8DEAFE630F}"/>
                        </a:ext>
                      </a:extLst>
                    </p:cNvPr>
                    <p:cNvGrpSpPr/>
                    <p:nvPr/>
                  </p:nvGrpSpPr>
                  <p:grpSpPr>
                    <a:xfrm>
                      <a:off x="2247071" y="2862706"/>
                      <a:ext cx="3636894" cy="775253"/>
                      <a:chOff x="2247071" y="2862706"/>
                      <a:chExt cx="3636894" cy="775253"/>
                    </a:xfrm>
                  </p:grpSpPr>
                  <p:pic>
                    <p:nvPicPr>
                      <p:cNvPr id="4" name="Image 3">
                        <a:extLst>
                          <a:ext uri="{FF2B5EF4-FFF2-40B4-BE49-F238E27FC236}">
                            <a16:creationId xmlns:a16="http://schemas.microsoft.com/office/drawing/2014/main" id="{11549251-34EC-3938-5520-DE64438A5709}"/>
                          </a:ext>
                        </a:extLst>
                      </p:cNvPr>
                      <p:cNvPicPr>
                        <a:picLocks noChangeAspect="1"/>
                      </p:cNvPicPr>
                      <p:nvPr/>
                    </p:nvPicPr>
                    <p:blipFill rotWithShape="1">
                      <a:blip r:embed="rId5"/>
                      <a:srcRect t="11289" b="15554"/>
                      <a:stretch/>
                    </p:blipFill>
                    <p:spPr>
                      <a:xfrm>
                        <a:off x="2247071" y="2862707"/>
                        <a:ext cx="1907485" cy="775252"/>
                      </a:xfrm>
                      <a:prstGeom prst="rect">
                        <a:avLst/>
                      </a:prstGeom>
                    </p:spPr>
                  </p:pic>
                  <p:cxnSp>
                    <p:nvCxnSpPr>
                      <p:cNvPr id="18" name="Connecteur : en arc 17">
                        <a:extLst>
                          <a:ext uri="{FF2B5EF4-FFF2-40B4-BE49-F238E27FC236}">
                            <a16:creationId xmlns:a16="http://schemas.microsoft.com/office/drawing/2014/main" id="{891E7363-9E22-475C-1762-5F47EBB74AC3}"/>
                          </a:ext>
                        </a:extLst>
                      </p:cNvPr>
                      <p:cNvCxnSpPr>
                        <a:cxnSpLocks/>
                      </p:cNvCxnSpPr>
                      <p:nvPr/>
                    </p:nvCxnSpPr>
                    <p:spPr>
                      <a:xfrm flipV="1">
                        <a:off x="3756991" y="3091070"/>
                        <a:ext cx="2126974" cy="452349"/>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8" name="Connecteur : en arc 27">
                        <a:extLst>
                          <a:ext uri="{FF2B5EF4-FFF2-40B4-BE49-F238E27FC236}">
                            <a16:creationId xmlns:a16="http://schemas.microsoft.com/office/drawing/2014/main" id="{5B5CE567-F11D-FEAF-0CEF-5B418A8AC0AB}"/>
                          </a:ext>
                        </a:extLst>
                      </p:cNvPr>
                      <p:cNvCxnSpPr>
                        <a:cxnSpLocks/>
                      </p:cNvCxnSpPr>
                      <p:nvPr/>
                    </p:nvCxnSpPr>
                    <p:spPr>
                      <a:xfrm rot="10800000" flipV="1">
                        <a:off x="3975653" y="2862706"/>
                        <a:ext cx="1879911" cy="228364"/>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grpSp>
              <p:sp>
                <p:nvSpPr>
                  <p:cNvPr id="32" name="ZoneTexte 31">
                    <a:extLst>
                      <a:ext uri="{FF2B5EF4-FFF2-40B4-BE49-F238E27FC236}">
                        <a16:creationId xmlns:a16="http://schemas.microsoft.com/office/drawing/2014/main" id="{1418FDFD-6B4A-1E26-2A1D-ABEFD525FDB5}"/>
                      </a:ext>
                    </a:extLst>
                  </p:cNvPr>
                  <p:cNvSpPr txBox="1"/>
                  <p:nvPr/>
                </p:nvSpPr>
                <p:spPr>
                  <a:xfrm>
                    <a:off x="2178949" y="3513255"/>
                    <a:ext cx="1506122" cy="288809"/>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data scrapping</a:t>
                    </a:r>
                  </a:p>
                </p:txBody>
              </p:sp>
            </p:grpSp>
          </p:grpSp>
          <p:pic>
            <p:nvPicPr>
              <p:cNvPr id="10" name="Image 9" descr="Une image contenant Graphique, Police, texte, graphisme&#10;&#10;Description générée automatiquement">
                <a:extLst>
                  <a:ext uri="{FF2B5EF4-FFF2-40B4-BE49-F238E27FC236}">
                    <a16:creationId xmlns:a16="http://schemas.microsoft.com/office/drawing/2014/main" id="{F774A998-3077-962A-B7C5-AF6944ACA2A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63847" y="4894685"/>
                <a:ext cx="607529" cy="607529"/>
              </a:xfrm>
              <a:prstGeom prst="rect">
                <a:avLst/>
              </a:prstGeom>
            </p:spPr>
          </p:pic>
        </p:grpSp>
      </p:grpSp>
    </p:spTree>
    <p:extLst>
      <p:ext uri="{BB962C8B-B14F-4D97-AF65-F5344CB8AC3E}">
        <p14:creationId xmlns:p14="http://schemas.microsoft.com/office/powerpoint/2010/main" val="353701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874956" y="411480"/>
            <a:ext cx="10058040" cy="5733288"/>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Récolte des données : Architecture, streaming et pré-</a:t>
            </a:r>
            <a:r>
              <a:rPr lang="fr-FR" sz="1500" b="0" strike="noStrike" spc="-1" dirty="0" err="1">
                <a:solidFill>
                  <a:srgbClr val="000000"/>
                </a:solidFill>
                <a:latin typeface="Avenir Next LT Pro"/>
              </a:rPr>
              <a:t>processing</a:t>
            </a:r>
            <a:r>
              <a:rPr lang="fr-FR" sz="1500" b="0" strike="noStrike" spc="-1" dirty="0">
                <a:solidFill>
                  <a:srgbClr val="000000"/>
                </a:solidFill>
                <a:latin typeface="Avenir Next LT Pro"/>
              </a:rPr>
              <a:t> </a:t>
            </a:r>
          </a:p>
          <a:p>
            <a:pPr marL="0" indent="0">
              <a:lnSpc>
                <a:spcPct val="110000"/>
              </a:lnSpc>
              <a:spcBef>
                <a:spcPts val="901"/>
              </a:spcBef>
              <a:buClr>
                <a:srgbClr val="262626"/>
              </a:buClr>
              <a:buNone/>
            </a:pPr>
            <a:r>
              <a:rPr lang="fr-FR" sz="1200" b="0" strike="noStrike" spc="-1" dirty="0">
                <a:solidFill>
                  <a:schemeClr val="bg2">
                    <a:lumMod val="50000"/>
                  </a:schemeClr>
                </a:solidFill>
                <a:latin typeface="Avenir Next LT Pro"/>
              </a:rPr>
              <a:t>(API de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 fiable des plateformes, autres idée BDD toute prête mais pas de streaming? JSON ou </a:t>
            </a:r>
            <a:r>
              <a:rPr lang="fr-FR" sz="1200" b="0" strike="noStrike" spc="-1" dirty="0" err="1">
                <a:solidFill>
                  <a:schemeClr val="bg2">
                    <a:lumMod val="50000"/>
                  </a:schemeClr>
                </a:solidFill>
                <a:latin typeface="Avenir Next LT Pro"/>
              </a:rPr>
              <a:t>websocket</a:t>
            </a:r>
            <a:r>
              <a:rPr lang="fr-FR" sz="1200" b="0" strike="noStrike" spc="-1" dirty="0">
                <a:solidFill>
                  <a:schemeClr val="bg2">
                    <a:lumMod val="50000"/>
                  </a:schemeClr>
                </a:solidFill>
                <a:latin typeface="Avenir Next LT Pro"/>
              </a:rPr>
              <a:t> pour le </a:t>
            </a:r>
            <a:r>
              <a:rPr lang="fr-FR" sz="1200" b="0" strike="noStrike" spc="-1" dirty="0" err="1">
                <a:solidFill>
                  <a:schemeClr val="bg2">
                    <a:lumMod val="50000"/>
                  </a:schemeClr>
                </a:solidFill>
                <a:latin typeface="Avenir Next LT Pro"/>
              </a:rPr>
              <a:t>stream</a:t>
            </a:r>
            <a:r>
              <a:rPr lang="fr-FR" sz="1200" b="0" strike="noStrike" spc="-1" dirty="0">
                <a:solidFill>
                  <a:schemeClr val="bg2">
                    <a:lumMod val="50000"/>
                  </a:schemeClr>
                </a:solidFill>
                <a:latin typeface="Avenir Next LT Pro"/>
              </a:rPr>
              <a:t>, pré-</a:t>
            </a:r>
            <a:r>
              <a:rPr lang="fr-FR" sz="1200" b="0" strike="noStrike" spc="-1" dirty="0" err="1">
                <a:solidFill>
                  <a:schemeClr val="bg2">
                    <a:lumMod val="50000"/>
                  </a:schemeClr>
                </a:solidFill>
                <a:latin typeface="Avenir Next LT Pro"/>
              </a:rPr>
              <a:t>processing</a:t>
            </a:r>
            <a:r>
              <a:rPr lang="fr-FR" sz="1200" b="0" strike="noStrike" spc="-1" dirty="0">
                <a:solidFill>
                  <a:schemeClr val="bg2">
                    <a:lumMod val="50000"/>
                  </a:schemeClr>
                </a:solidFill>
                <a:latin typeface="Avenir Next LT Pro"/>
              </a:rPr>
              <a:t> :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déjà très bien (pas de NA, etc..), timestamp </a:t>
            </a:r>
            <a:r>
              <a:rPr lang="fr-FR" sz="1200" b="0" strike="noStrike" spc="-1" dirty="0" err="1">
                <a:solidFill>
                  <a:schemeClr val="bg2">
                    <a:lumMod val="50000"/>
                  </a:schemeClr>
                </a:solidFill>
                <a:latin typeface="Avenir Next LT Pro"/>
              </a:rPr>
              <a:t>primarykey</a:t>
            </a:r>
            <a:r>
              <a:rPr lang="fr-FR" sz="1200" b="0" strike="noStrike" spc="-1" dirty="0">
                <a:solidFill>
                  <a:schemeClr val="bg2">
                    <a:lumMod val="50000"/>
                  </a:schemeClr>
                </a:solidFill>
                <a:latin typeface="Avenir Next LT Pro"/>
              </a:rPr>
              <a: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Stockage des données : SQL ou MongoDB, pourquoi ce choix</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SQL car données très relationnelles pour les prix et volumes des court, Mongo pour WIKIPEDIA scrapping car analyse de sentiments (données non structurés)</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Différente stratégie de trading : CT/MT/LT</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Stream pour CT, machine </a:t>
            </a:r>
            <a:r>
              <a:rPr lang="fr-FR" sz="1200" spc="-1" dirty="0" err="1">
                <a:solidFill>
                  <a:schemeClr val="bg2">
                    <a:lumMod val="50000"/>
                  </a:schemeClr>
                </a:solidFill>
                <a:latin typeface="Avenir Next LT Pro"/>
              </a:rPr>
              <a:t>learning</a:t>
            </a:r>
            <a:r>
              <a:rPr lang="fr-FR" sz="1200" spc="-1" dirty="0">
                <a:solidFill>
                  <a:schemeClr val="bg2">
                    <a:lumMod val="50000"/>
                  </a:schemeClr>
                </a:solidFill>
                <a:latin typeface="Avenir Next LT Pro"/>
              </a:rPr>
              <a:t> pour MT, SMA pour LT, + analyse de sentiment pour décision</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Mise en production : Docker, </a:t>
            </a:r>
            <a:r>
              <a:rPr lang="fr-FR" sz="1500" b="0" strike="noStrike" spc="-1" dirty="0" err="1">
                <a:solidFill>
                  <a:srgbClr val="000000"/>
                </a:solidFill>
                <a:latin typeface="Avenir Next LT Pro"/>
              </a:rPr>
              <a:t>FastAPI</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b="0" strike="noStrike" spc="-1" dirty="0" err="1">
                <a:solidFill>
                  <a:schemeClr val="bg2">
                    <a:lumMod val="50000"/>
                  </a:schemeClr>
                </a:solidFill>
                <a:latin typeface="Avenir Next LT Pro"/>
              </a:rPr>
              <a:t>Fast</a:t>
            </a:r>
            <a:r>
              <a:rPr lang="fr-FR" sz="1200" spc="-1" dirty="0" err="1">
                <a:solidFill>
                  <a:schemeClr val="bg2">
                    <a:lumMod val="50000"/>
                  </a:schemeClr>
                </a:solidFill>
                <a:latin typeface="Avenir Next LT Pro"/>
              </a:rPr>
              <a:t>API</a:t>
            </a:r>
            <a:r>
              <a:rPr lang="fr-FR" sz="1200" spc="-1" dirty="0">
                <a:solidFill>
                  <a:schemeClr val="bg2">
                    <a:lumMod val="50000"/>
                  </a:schemeClr>
                </a:solidFill>
                <a:latin typeface="Avenir Next LT Pro"/>
              </a:rPr>
              <a:t> pour utilisation du modèle entrainer de Machine Learning (simple appel avec les dernière valeur).</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Docker pour éviter problème de version, environnement. </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pc="-1" dirty="0">
                <a:solidFill>
                  <a:srgbClr val="000000"/>
                </a:solidFill>
                <a:latin typeface="Avenir Next LT Pro"/>
              </a:rPr>
              <a:t> Présentation du Dash</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Orchestration et Scalabilité : </a:t>
            </a:r>
            <a:r>
              <a:rPr lang="fr-FR" sz="1500" b="0" strike="noStrike" spc="-1" dirty="0" err="1">
                <a:solidFill>
                  <a:srgbClr val="000000"/>
                </a:solidFill>
                <a:latin typeface="Avenir Next LT Pro"/>
              </a:rPr>
              <a:t>Kubernetes</a:t>
            </a:r>
            <a:r>
              <a:rPr lang="fr-FR" sz="1500" b="0" strike="noStrike" spc="-1" dirty="0">
                <a:solidFill>
                  <a:srgbClr val="000000"/>
                </a:solidFill>
                <a:latin typeface="Avenir Next LT Pro"/>
              </a:rPr>
              <a:t> &amp; </a:t>
            </a:r>
            <a:r>
              <a:rPr lang="fr-FR" sz="1500" b="0" strike="noStrike" spc="-1" dirty="0" err="1">
                <a:solidFill>
                  <a:srgbClr val="000000"/>
                </a:solidFill>
                <a:latin typeface="Avenir Next LT Pro"/>
              </a:rPr>
              <a:t>Helm</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spc="-1" dirty="0" err="1">
                <a:solidFill>
                  <a:schemeClr val="bg2">
                    <a:lumMod val="50000"/>
                  </a:schemeClr>
                </a:solidFill>
                <a:latin typeface="Avenir Next LT Pro"/>
              </a:rPr>
              <a:t>Kubernetes</a:t>
            </a:r>
            <a:r>
              <a:rPr lang="fr-FR" sz="1200" spc="-1" dirty="0">
                <a:solidFill>
                  <a:schemeClr val="bg2">
                    <a:lumMod val="50000"/>
                  </a:schemeClr>
                </a:solidFill>
                <a:latin typeface="Avenir Next LT Pro"/>
              </a:rPr>
              <a:t> pour disponibilité &amp; scalabilité. </a:t>
            </a:r>
            <a:r>
              <a:rPr lang="fr-FR" sz="1200" spc="-1" dirty="0" err="1">
                <a:solidFill>
                  <a:schemeClr val="bg2">
                    <a:lumMod val="50000"/>
                  </a:schemeClr>
                </a:solidFill>
                <a:latin typeface="Avenir Next LT Pro"/>
              </a:rPr>
              <a:t>Helm</a:t>
            </a:r>
            <a:r>
              <a:rPr lang="fr-FR" sz="1200" spc="-1" dirty="0">
                <a:solidFill>
                  <a:schemeClr val="bg2">
                    <a:lumMod val="50000"/>
                  </a:schemeClr>
                </a:solidFill>
                <a:latin typeface="Avenir Next LT Pro"/>
              </a:rPr>
              <a:t> pour l’utilisation de </a:t>
            </a:r>
            <a:r>
              <a:rPr lang="fr-FR" sz="1200" spc="-1" dirty="0" err="1">
                <a:solidFill>
                  <a:schemeClr val="bg2">
                    <a:lumMod val="50000"/>
                  </a:schemeClr>
                </a:solidFill>
                <a:latin typeface="Avenir Next LT Pro"/>
              </a:rPr>
              <a:t>template</a:t>
            </a:r>
            <a:r>
              <a:rPr lang="fr-FR" sz="1200" spc="-1" dirty="0">
                <a:solidFill>
                  <a:schemeClr val="bg2">
                    <a:lumMod val="50000"/>
                  </a:schemeClr>
                </a:solidFill>
                <a:latin typeface="Avenir Next LT Pro"/>
              </a:rPr>
              <a:t> pour faire un environnement dev et prod (fichier value)</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Conclusion</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12412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Diagramme </a:t>
            </a:r>
            <a:endParaRPr lang="fr-FR" sz="4000" b="0" strike="noStrike" spc="-1">
              <a:solidFill>
                <a:srgbClr val="000000"/>
              </a:solidFill>
              <a:latin typeface="Avenir Next LT Pro"/>
            </a:endParaRPr>
          </a:p>
        </p:txBody>
      </p:sp>
      <p:sp>
        <p:nvSpPr>
          <p:cNvPr id="160" name="Rectangle 159"/>
          <p:cNvSpPr/>
          <p:nvPr/>
        </p:nvSpPr>
        <p:spPr>
          <a:xfrm>
            <a:off x="4343400" y="500760"/>
            <a:ext cx="7315200" cy="5900040"/>
          </a:xfrm>
          <a:prstGeom prst="rect">
            <a:avLst/>
          </a:prstGeom>
          <a:solidFill>
            <a:srgbClr val="FFFFFF"/>
          </a:solidFill>
          <a:ln w="0">
            <a:solidFill>
              <a:srgbClr val="3465A4"/>
            </a:solidFill>
          </a:ln>
        </p:spPr>
        <p:style>
          <a:lnRef idx="0">
            <a:scrgbClr r="0" g="0" b="0"/>
          </a:lnRef>
          <a:fillRef idx="0">
            <a:scrgbClr r="0" g="0" b="0"/>
          </a:fillRef>
          <a:effectRef idx="0">
            <a:scrgbClr r="0" g="0" b="0"/>
          </a:effectRef>
          <a:fontRef idx="minor"/>
        </p:style>
        <p:txBody>
          <a:bodyPr/>
          <a:lstStyle/>
          <a:p>
            <a:endParaRPr lang="fr-FR"/>
          </a:p>
        </p:txBody>
      </p:sp>
      <p:pic>
        <p:nvPicPr>
          <p:cNvPr id="161" name="Image 160"/>
          <p:cNvPicPr/>
          <p:nvPr/>
        </p:nvPicPr>
        <p:blipFill>
          <a:blip r:embed="rId2"/>
          <a:stretch/>
        </p:blipFill>
        <p:spPr>
          <a:xfrm>
            <a:off x="3975652" y="-1595520"/>
            <a:ext cx="7640108" cy="1028232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26754A-2D41-35BA-6072-0FE4CE62D2C6}"/>
              </a:ext>
            </a:extLst>
          </p:cNvPr>
          <p:cNvSpPr>
            <a:spLocks noGrp="1"/>
          </p:cNvSpPr>
          <p:nvPr>
            <p:ph type="title"/>
          </p:nvPr>
        </p:nvSpPr>
        <p:spPr/>
        <p:txBody>
          <a:bodyPr/>
          <a:lstStyle/>
          <a:p>
            <a:endParaRPr lang="fr-FR"/>
          </a:p>
        </p:txBody>
      </p:sp>
      <p:sp>
        <p:nvSpPr>
          <p:cNvPr id="3" name="Sous-titre 2">
            <a:extLst>
              <a:ext uri="{FF2B5EF4-FFF2-40B4-BE49-F238E27FC236}">
                <a16:creationId xmlns:a16="http://schemas.microsoft.com/office/drawing/2014/main" id="{914F46A0-F55F-FB61-D176-118209AF0FF6}"/>
              </a:ext>
            </a:extLst>
          </p:cNvPr>
          <p:cNvSpPr>
            <a:spLocks noGrp="1"/>
          </p:cNvSpPr>
          <p:nvPr>
            <p:ph type="subTitle"/>
          </p:nvPr>
        </p:nvSpPr>
        <p:spPr/>
        <p:txBody>
          <a:bodyPr/>
          <a:lstStyle/>
          <a:p>
            <a:r>
              <a:rPr lang="fr-FR" dirty="0"/>
              <a:t>Comment on a travaillé?</a:t>
            </a:r>
          </a:p>
          <a:p>
            <a:r>
              <a:rPr lang="fr-FR" dirty="0" err="1"/>
              <a:t>Helm</a:t>
            </a:r>
            <a:r>
              <a:rPr lang="fr-FR" dirty="0"/>
              <a:t> pour environnement dev</a:t>
            </a:r>
          </a:p>
          <a:p>
            <a:r>
              <a:rPr lang="fr-FR" dirty="0"/>
              <a:t>Problème streaming pour </a:t>
            </a:r>
            <a:r>
              <a:rPr lang="fr-FR" dirty="0" err="1"/>
              <a:t>replicas</a:t>
            </a:r>
            <a:r>
              <a:rPr lang="fr-FR" dirty="0"/>
              <a:t> 3</a:t>
            </a:r>
          </a:p>
        </p:txBody>
      </p:sp>
    </p:spTree>
    <p:extLst>
      <p:ext uri="{BB962C8B-B14F-4D97-AF65-F5344CB8AC3E}">
        <p14:creationId xmlns:p14="http://schemas.microsoft.com/office/powerpoint/2010/main" val="274541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Récolte</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données</a:t>
            </a:r>
          </a:p>
        </p:txBody>
      </p:sp>
      <p:sp>
        <p:nvSpPr>
          <p:cNvPr id="163"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historiques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Expliquez comment et pourquoi vous collectez des données historiques, et pourquoi vous les stockez dans une base de données PostgreSQL.</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en temps réel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Parlez du flux en temps réel, de la raison pour laquelle vous avez également choisi PostgreSQL pour ces données et comment elles sont différentes des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Wikipédia - MongoDB</a:t>
            </a:r>
            <a:r>
              <a:rPr lang="fr-FR" sz="1500" b="0" strike="noStrike" spc="-1" dirty="0">
                <a:solidFill>
                  <a:srgbClr val="000000"/>
                </a:solidFill>
                <a:latin typeface="Avenir Next LT Pro"/>
              </a:rPr>
              <a:t>: Expliquez que vous faites du scrapping de données sur la page Wikipédia des cryptomonnaies et une analyse de sentiment, et pourquoi ces données sont stockées dans MongoDB (données non-relationnelles).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a:t>
            </a:r>
            <a:r>
              <a:rPr lang="fr-FR" sz="1500" b="1" strike="noStrike" spc="-1" dirty="0" err="1">
                <a:solidFill>
                  <a:srgbClr val="000000"/>
                </a:solidFill>
                <a:latin typeface="Avenir Next LT Pro"/>
              </a:rPr>
              <a:t>TradingView</a:t>
            </a:r>
            <a:r>
              <a:rPr lang="fr-FR" sz="1500" b="1" strike="noStrike" spc="-1" dirty="0">
                <a:solidFill>
                  <a:srgbClr val="000000"/>
                </a:solidFill>
                <a:latin typeface="Avenir Next LT Pro"/>
              </a:rPr>
              <a:t> - Volatilité</a:t>
            </a:r>
            <a:r>
              <a:rPr lang="fr-FR" sz="1500" b="0" strike="noStrike" spc="-1" dirty="0">
                <a:solidFill>
                  <a:srgbClr val="000000"/>
                </a:solidFill>
                <a:latin typeface="Avenir Next LT Pro"/>
              </a:rPr>
              <a:t>: Mentionnez que vous scrappiez également la page </a:t>
            </a:r>
            <a:r>
              <a:rPr lang="fr-FR" sz="1500" b="0" strike="noStrike" spc="-1" dirty="0" err="1">
                <a:solidFill>
                  <a:srgbClr val="000000"/>
                </a:solidFill>
                <a:latin typeface="Avenir Next LT Pro"/>
              </a:rPr>
              <a:t>TradingView</a:t>
            </a:r>
            <a:r>
              <a:rPr lang="fr-FR" sz="1500" b="0" strike="noStrike" spc="-1" dirty="0">
                <a:solidFill>
                  <a:srgbClr val="000000"/>
                </a:solidFill>
                <a:latin typeface="Avenir Next LT Pro"/>
              </a:rPr>
              <a:t> pour identifier les cryptomonnaies les plus volatiles, et comment cela pourrait être utilisé dans une future itération du projet pour la stratégie de trading à court terme.</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35_TF56219246.potx" id="{8F840B30-69DA-400A-87AC-4164E6BD9D8E}" vid="{A45A904E-BEE4-48A3-A5E9-5F27A465CFD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{23428987-6423-4B60-A513-86F7CBA56B42}tf56219246_win32</Template>
  <TotalTime>607</TotalTime>
  <Words>1843</Words>
  <Application>Microsoft Office PowerPoint</Application>
  <PresentationFormat>Grand écran</PresentationFormat>
  <Paragraphs>151</Paragraphs>
  <Slides>18</Slides>
  <Notes>5</Notes>
  <HiddenSlides>0</HiddenSlides>
  <MMClips>0</MMClips>
  <ScaleCrop>false</ScaleCrop>
  <HeadingPairs>
    <vt:vector size="6" baseType="variant">
      <vt:variant>
        <vt:lpstr>Polices utilisées</vt:lpstr>
      </vt:variant>
      <vt:variant>
        <vt:i4>10</vt:i4>
      </vt:variant>
      <vt:variant>
        <vt:lpstr>Thème</vt:lpstr>
      </vt:variant>
      <vt:variant>
        <vt:i4>4</vt:i4>
      </vt:variant>
      <vt:variant>
        <vt:lpstr>Titres des diapositives</vt:lpstr>
      </vt:variant>
      <vt:variant>
        <vt:i4>18</vt:i4>
      </vt:variant>
    </vt:vector>
  </HeadingPairs>
  <TitlesOfParts>
    <vt:vector size="32" baseType="lpstr">
      <vt:lpstr>Arial</vt:lpstr>
      <vt:lpstr>Avenir Next LT Pro</vt:lpstr>
      <vt:lpstr>Avenir Next LT Pro Light</vt:lpstr>
      <vt:lpstr>Calibri</vt:lpstr>
      <vt:lpstr>Garamond</vt:lpstr>
      <vt:lpstr>Montserrat</vt:lpstr>
      <vt:lpstr>Söhne</vt:lpstr>
      <vt:lpstr>Symbol</vt:lpstr>
      <vt:lpstr>Times New Roman</vt:lpstr>
      <vt:lpstr>Wingdings</vt:lpstr>
      <vt:lpstr>Office Theme</vt:lpstr>
      <vt:lpstr>Office Theme</vt:lpstr>
      <vt:lpstr>Office Theme</vt:lpstr>
      <vt:lpstr>SavonVTI</vt:lpstr>
      <vt:lpstr>Présentation PowerPoint</vt:lpstr>
      <vt:lpstr>Présentation PowerPoint</vt:lpstr>
      <vt:lpstr>Introduction</vt:lpstr>
      <vt:lpstr>Objectifs du projet</vt:lpstr>
      <vt:lpstr>Diagramme des flux</vt:lpstr>
      <vt:lpstr>Présentation PowerPoint</vt:lpstr>
      <vt:lpstr>Diagramme </vt:lpstr>
      <vt:lpstr>Présentation PowerPoint</vt:lpstr>
      <vt:lpstr>Récolte des données</vt:lpstr>
      <vt:lpstr>Récolte des données</vt:lpstr>
      <vt:lpstr>Données historiques - API Binance/PostgreSQL</vt:lpstr>
      <vt:lpstr>Données historiques - API Binance/PostgreSQL</vt:lpstr>
      <vt:lpstr>Données en temps réel - API Binance/PostgreSQL</vt:lpstr>
      <vt:lpstr>Données en temps réel - API Binance/PostgreSQL</vt:lpstr>
      <vt:lpstr>StratégieS de trading</vt:lpstr>
      <vt:lpstr>Machine learning</vt:lpstr>
      <vt:lpstr>Organisation de l’équipe &amp; Difficultés rencontrées</vt:lpstr>
      <vt:lpstr>Anticipation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subject/>
  <dc:creator>Bertrand WULFF</dc:creator>
  <dc:description/>
  <cp:lastModifiedBy>Bertrand WULFF</cp:lastModifiedBy>
  <cp:revision>41</cp:revision>
  <dcterms:created xsi:type="dcterms:W3CDTF">2023-09-07T11:49:58Z</dcterms:created>
  <dcterms:modified xsi:type="dcterms:W3CDTF">2023-10-06T16:09:56Z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2</vt:i4>
  </property>
  <property fmtid="{D5CDD505-2E9C-101B-9397-08002B2CF9AE}" pid="4" name="PresentationFormat">
    <vt:lpwstr>Grand écran</vt:lpwstr>
  </property>
  <property fmtid="{D5CDD505-2E9C-101B-9397-08002B2CF9AE}" pid="5" name="Slides">
    <vt:i4>11</vt:i4>
  </property>
</Properties>
</file>